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  <p:sldMasterId id="2147483714" r:id="rId2"/>
    <p:sldMasterId id="2147483666" r:id="rId3"/>
    <p:sldMasterId id="2147483733" r:id="rId4"/>
    <p:sldMasterId id="2147483749" r:id="rId5"/>
  </p:sldMasterIdLst>
  <p:notesMasterIdLst>
    <p:notesMasterId r:id="rId11"/>
  </p:notesMasterIdLst>
  <p:handoutMasterIdLst>
    <p:handoutMasterId r:id="rId12"/>
  </p:handoutMasterIdLst>
  <p:sldIdLst>
    <p:sldId id="305" r:id="rId6"/>
    <p:sldId id="2076138601" r:id="rId7"/>
    <p:sldId id="2076138575" r:id="rId8"/>
    <p:sldId id="2076138611" r:id="rId9"/>
    <p:sldId id="278" r:id="rId10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3"/>
      <p:bold r:id="rId14"/>
      <p:italic r:id="rId15"/>
      <p:boldItalic r:id="rId16"/>
    </p:embeddedFont>
    <p:embeddedFont>
      <p:font typeface="Helvetica Neue" panose="020B060402020202020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63" roundtripDataSignature="AMtx7mgvkdCWydutsAcVu/TO/kOJXT0Il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476"/>
    <a:srgbClr val="FFFFFF"/>
    <a:srgbClr val="00B0F0"/>
    <a:srgbClr val="203864"/>
    <a:srgbClr val="D3E5F6"/>
    <a:srgbClr val="347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F6FB88-DFC6-4959-23AE-3C00061C24C0}" v="3392" dt="2026-06-26T09:19:36.160"/>
    <p1510:client id="{631105D2-1835-5E16-5D95-7530B9BF1274}" v="22" dt="2026-06-26T11:17:19.155"/>
    <p1510:client id="{986BDD70-40CD-4F46-BAEF-1812B8E2C091}" v="596" dt="2026-06-26T11:34:08.964"/>
    <p1510:client id="{ADEB53B6-0FCD-4072-81DB-67E23C2FDC3F}" v="4152" dt="2026-06-26T11:17:40.472"/>
    <p1510:client id="{EEAA79D8-104F-B267-6DC8-FC884D298EBF}" v="76" dt="2026-06-26T10:35:38.589"/>
    <p1510:client id="{FDB6AD97-E679-0094-23D0-6E0022563D5C}" v="49" dt="2026-06-26T06:29:12.006"/>
  </p1510:revLst>
</p1510:revInfo>
</file>

<file path=ppt/tableStyles.xml><?xml version="1.0" encoding="utf-8"?>
<a:tblStyleLst xmlns:a="http://schemas.openxmlformats.org/drawingml/2006/main" def="{80C9D62A-F663-4A10-BD06-B5AA3983B557}">
  <a:tblStyle styleId="{80C9D62A-F663-4A10-BD06-B5AA3983B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63" Type="http://customschemas.google.com/relationships/presentationmetadata" Target="meta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6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font" Target="fonts/font7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64" Type="http://schemas.openxmlformats.org/officeDocument/2006/relationships/commentAuthors" Target="commentAuthors.xml"/><Relationship Id="rId69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Binary_Worksheet.xlsb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85284843492505"/>
          <c:y val="3.5905451320358758E-3"/>
          <c:w val="0.60519210891892461"/>
          <c:h val="0.95674872586004445"/>
        </c:manualLayout>
      </c:layout>
      <c:doughnutChart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brightRoom" dir="t"/>
            </a:scene3d>
            <a:sp3d prstMaterial="flat">
              <a:bevelT w="50800" h="101600" prst="angle"/>
              <a:contourClr>
                <a:srgbClr val="000000"/>
              </a:contourClr>
            </a:sp3d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EB2C-41D7-A0D6-AB3683A3DB2C}"/>
              </c:ext>
            </c:extLst>
          </c:dPt>
          <c:dPt>
            <c:idx val="1"/>
            <c:bubble3D val="0"/>
            <c:spPr>
              <a:solidFill>
                <a:srgbClr val="01347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B2C-41D7-A0D6-AB3683A3DB2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EB2C-41D7-A0D6-AB3683A3DB2C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EB2C-41D7-A0D6-AB3683A3DB2C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9-EB2C-41D7-A0D6-AB3683A3DB2C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B-EB2C-41D7-A0D6-AB3683A3DB2C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D-EB2C-41D7-A0D6-AB3683A3DB2C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F-EB2C-41D7-A0D6-AB3683A3DB2C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1-EB2C-41D7-A0D6-AB3683A3DB2C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13-EB2C-41D7-A0D6-AB3683A3DB2C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15-EB2C-41D7-A0D6-AB3683A3DB2C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17-EB2C-41D7-A0D6-AB3683A3DB2C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19-EB2C-41D7-A0D6-AB3683A3DB2C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1B-EB2C-41D7-A0D6-AB3683A3DB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Sheet1!$A$1:$A$14</c:f>
              <c:numCache>
                <c:formatCode>General</c:formatCode>
                <c:ptCount val="14"/>
                <c:pt idx="0">
                  <c:v>78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EB2C-41D7-A0D6-AB3683A3DB2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D468C9-F7F1-5477-E924-5171A3D957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1720AE-95B0-6E53-E597-5854EC75E9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F9BC5-EE87-4B12-B301-B1CC405CFCAE}" type="datetimeFigureOut">
              <a:rPr lang="el-GR" smtClean="0"/>
              <a:t>28/6/2026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1F0CB-9CE9-125A-0F6F-15BE1BF979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1151D-820A-3E51-099F-0DA8099852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F4372-CD9E-4D8F-B671-7D9DE4DB6E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8625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136d0d7768_0_9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45" name="Google Shape;45;g1136d0d7768_0_91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" name="Google Shape;46;g1136d0d7768_0_919:notes"/>
          <p:cNvSpPr txBox="1">
            <a:spLocks noGrp="1"/>
          </p:cNvSpPr>
          <p:nvPr>
            <p:ph type="sldNum" idx="12"/>
          </p:nvPr>
        </p:nvSpPr>
        <p:spPr>
          <a:xfrm>
            <a:off x="3850445" y="9428585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>
          <a:extLst>
            <a:ext uri="{FF2B5EF4-FFF2-40B4-BE49-F238E27FC236}">
              <a16:creationId xmlns:a16="http://schemas.microsoft.com/office/drawing/2014/main" id="{256BD4CC-1C82-A11D-37E7-16E390F58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e945761aac_0_454:notes">
            <a:extLst>
              <a:ext uri="{FF2B5EF4-FFF2-40B4-BE49-F238E27FC236}">
                <a16:creationId xmlns:a16="http://schemas.microsoft.com/office/drawing/2014/main" id="{18FBECDE-A3AD-DD59-CB39-D7CC04929E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47" name="Google Shape;947;g2e945761aac_0_454:notes">
            <a:extLst>
              <a:ext uri="{FF2B5EF4-FFF2-40B4-BE49-F238E27FC236}">
                <a16:creationId xmlns:a16="http://schemas.microsoft.com/office/drawing/2014/main" id="{4ABE14FE-07DB-1FA3-8AF4-09123375AA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8" name="Google Shape;948;g2e945761aac_0_454:notes">
            <a:extLst>
              <a:ext uri="{FF2B5EF4-FFF2-40B4-BE49-F238E27FC236}">
                <a16:creationId xmlns:a16="http://schemas.microsoft.com/office/drawing/2014/main" id="{AD9AFD21-08CD-2F57-EAD8-76AFAB71AC7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29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>
          <a:extLst>
            <a:ext uri="{FF2B5EF4-FFF2-40B4-BE49-F238E27FC236}">
              <a16:creationId xmlns:a16="http://schemas.microsoft.com/office/drawing/2014/main" id="{E67DF965-7AF4-484C-FF72-3F4905A19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e945761aac_0_454:notes">
            <a:extLst>
              <a:ext uri="{FF2B5EF4-FFF2-40B4-BE49-F238E27FC236}">
                <a16:creationId xmlns:a16="http://schemas.microsoft.com/office/drawing/2014/main" id="{782126A1-7B98-66E4-E24D-01EDBCECBD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947" name="Google Shape;947;g2e945761aac_0_454:notes">
            <a:extLst>
              <a:ext uri="{FF2B5EF4-FFF2-40B4-BE49-F238E27FC236}">
                <a16:creationId xmlns:a16="http://schemas.microsoft.com/office/drawing/2014/main" id="{28701D1E-6AA2-1535-7427-A3429EC9ED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8" name="Google Shape;948;g2e945761aac_0_454:notes">
            <a:extLst>
              <a:ext uri="{FF2B5EF4-FFF2-40B4-BE49-F238E27FC236}">
                <a16:creationId xmlns:a16="http://schemas.microsoft.com/office/drawing/2014/main" id="{6D665CDE-7606-1C1E-BCAE-F03AEA65BB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l-G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47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>
          <a:extLst>
            <a:ext uri="{FF2B5EF4-FFF2-40B4-BE49-F238E27FC236}">
              <a16:creationId xmlns:a16="http://schemas.microsoft.com/office/drawing/2014/main" id="{52843C32-BB43-A13A-11B6-FA0BF787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e945761aac_0_277:notes">
            <a:extLst>
              <a:ext uri="{FF2B5EF4-FFF2-40B4-BE49-F238E27FC236}">
                <a16:creationId xmlns:a16="http://schemas.microsoft.com/office/drawing/2014/main" id="{3286AA0C-4C80-A6EA-1955-1F292B4930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855" name="Google Shape;855;g2e945761aac_0_277:notes">
            <a:extLst>
              <a:ext uri="{FF2B5EF4-FFF2-40B4-BE49-F238E27FC236}">
                <a16:creationId xmlns:a16="http://schemas.microsoft.com/office/drawing/2014/main" id="{1B52956B-3730-63C1-C794-56051DAF0D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6" name="Google Shape;856;g2e945761aac_0_277:notes">
            <a:extLst>
              <a:ext uri="{FF2B5EF4-FFF2-40B4-BE49-F238E27FC236}">
                <a16:creationId xmlns:a16="http://schemas.microsoft.com/office/drawing/2014/main" id="{D987BCEB-BA00-8A8E-D8C2-FCB3724C6B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l-G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483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7e3714c212_8_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9" name="Google Shape;599;g27e3714c212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/>
          <p:nvPr/>
        </p:nvSpPr>
        <p:spPr>
          <a:xfrm>
            <a:off x="2382" y="1956478"/>
            <a:ext cx="5143500" cy="3187200"/>
          </a:xfrm>
          <a:prstGeom prst="rtTriangle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1"/>
          <p:cNvSpPr txBox="1"/>
          <p:nvPr/>
        </p:nvSpPr>
        <p:spPr>
          <a:xfrm>
            <a:off x="0" y="4585890"/>
            <a:ext cx="9144000" cy="572625"/>
          </a:xfrm>
          <a:prstGeom prst="rect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100" b="0" i="0" u="none" strike="noStrike" cap="none">
              <a:solidFill>
                <a:srgbClr val="01347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3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3915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2" name="Google Shape;3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062" y="4629319"/>
            <a:ext cx="1489472" cy="46139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1"/>
          <p:cNvSpPr/>
          <p:nvPr/>
        </p:nvSpPr>
        <p:spPr>
          <a:xfrm>
            <a:off x="272260" y="169099"/>
            <a:ext cx="4105350" cy="68625"/>
          </a:xfrm>
          <a:prstGeom prst="rect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244702" y="298557"/>
            <a:ext cx="8619257" cy="52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650">
                <a:solidFill>
                  <a:srgbClr val="0134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033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2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/>
          <p:nvPr/>
        </p:nvSpPr>
        <p:spPr>
          <a:xfrm>
            <a:off x="2382" y="1956478"/>
            <a:ext cx="5143500" cy="3187200"/>
          </a:xfrm>
          <a:prstGeom prst="rtTriangle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20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ose 1 1 1" preserve="1">
  <p:cSld name="Section Header Rose 1 1 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746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Dark" preserve="1">
  <p:cSld name="Thank You Dark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/>
          <p:nvPr/>
        </p:nvSpPr>
        <p:spPr>
          <a:xfrm>
            <a:off x="0" y="3705640"/>
            <a:ext cx="9144000" cy="1437900"/>
          </a:xfrm>
          <a:prstGeom prst="rect">
            <a:avLst/>
          </a:prstGeom>
          <a:solidFill>
            <a:srgbClr val="24285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0"/>
          <p:cNvSpPr txBox="1">
            <a:spLocks noGrp="1"/>
          </p:cNvSpPr>
          <p:nvPr>
            <p:ph type="ctrTitle"/>
          </p:nvPr>
        </p:nvSpPr>
        <p:spPr>
          <a:xfrm>
            <a:off x="332186" y="321469"/>
            <a:ext cx="41055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10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332184" y="3944700"/>
            <a:ext cx="84795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0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0"/>
          <p:cNvSpPr txBox="1"/>
          <p:nvPr/>
        </p:nvSpPr>
        <p:spPr>
          <a:xfrm>
            <a:off x="332185" y="3300411"/>
            <a:ext cx="41055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l-GR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pwc.com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712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197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4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140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ose 1 1 1">
  <p:cSld name="Section Header Orange_1_3_1_1_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145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603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995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8079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14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69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008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220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 preserve="1">
  <p:cSld name="14_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>
            <a:spLocks noGrp="1"/>
          </p:cNvSpPr>
          <p:nvPr>
            <p:ph type="title"/>
          </p:nvPr>
        </p:nvSpPr>
        <p:spPr>
          <a:xfrm>
            <a:off x="245700" y="299700"/>
            <a:ext cx="8507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950" b="1" i="0" u="none" strike="noStrike" cap="none">
                <a:solidFill>
                  <a:srgbClr val="0134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1"/>
          <p:cNvSpPr txBox="1">
            <a:spLocks noGrp="1"/>
          </p:cNvSpPr>
          <p:nvPr>
            <p:ph type="sldNum" idx="12"/>
          </p:nvPr>
        </p:nvSpPr>
        <p:spPr>
          <a:xfrm>
            <a:off x="8472458" y="4782811"/>
            <a:ext cx="391500" cy="19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Google Shape;17;p31"/>
          <p:cNvSpPr txBox="1">
            <a:spLocks noGrp="1"/>
          </p:cNvSpPr>
          <p:nvPr>
            <p:ph type="ftr" idx="11"/>
          </p:nvPr>
        </p:nvSpPr>
        <p:spPr>
          <a:xfrm>
            <a:off x="607423" y="4782811"/>
            <a:ext cx="7736477" cy="19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" name="Google Shape;18;p31" descr="ΙΚΑΡΙΟΛΟΓΟΣ: Υπόμνημα του Δήμου Ικαρίας στο Υπουργείο Υγείας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0208" y="4703484"/>
            <a:ext cx="348866" cy="350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342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2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/>
          <p:nvPr/>
        </p:nvSpPr>
        <p:spPr>
          <a:xfrm>
            <a:off x="2382" y="1956478"/>
            <a:ext cx="5143500" cy="3187200"/>
          </a:xfrm>
          <a:prstGeom prst="rtTriangle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42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Dark">
  <p:cSld name="Thank You Dark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/>
          <p:nvPr/>
        </p:nvSpPr>
        <p:spPr>
          <a:xfrm>
            <a:off x="0" y="3705640"/>
            <a:ext cx="9144000" cy="1437900"/>
          </a:xfrm>
          <a:prstGeom prst="rect">
            <a:avLst/>
          </a:prstGeom>
          <a:solidFill>
            <a:srgbClr val="24285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0"/>
          <p:cNvSpPr txBox="1">
            <a:spLocks noGrp="1"/>
          </p:cNvSpPr>
          <p:nvPr>
            <p:ph type="ctrTitle"/>
          </p:nvPr>
        </p:nvSpPr>
        <p:spPr>
          <a:xfrm>
            <a:off x="332186" y="321469"/>
            <a:ext cx="41055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10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332184" y="3944700"/>
            <a:ext cx="84795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0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0"/>
          <p:cNvSpPr txBox="1"/>
          <p:nvPr/>
        </p:nvSpPr>
        <p:spPr>
          <a:xfrm>
            <a:off x="332185" y="3300411"/>
            <a:ext cx="41055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l-GR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pwc.com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ose 1 1 1" preserve="1">
  <p:cSld name="Section Header Rose 1 1 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952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Dark" preserve="1">
  <p:cSld name="Thank You Dark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/>
          <p:nvPr/>
        </p:nvSpPr>
        <p:spPr>
          <a:xfrm>
            <a:off x="0" y="3705640"/>
            <a:ext cx="9144000" cy="1437900"/>
          </a:xfrm>
          <a:prstGeom prst="rect">
            <a:avLst/>
          </a:prstGeom>
          <a:solidFill>
            <a:srgbClr val="24285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0"/>
          <p:cNvSpPr txBox="1">
            <a:spLocks noGrp="1"/>
          </p:cNvSpPr>
          <p:nvPr>
            <p:ph type="ctrTitle"/>
          </p:nvPr>
        </p:nvSpPr>
        <p:spPr>
          <a:xfrm>
            <a:off x="332186" y="321469"/>
            <a:ext cx="41055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10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332184" y="3944700"/>
            <a:ext cx="84795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0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0"/>
          <p:cNvSpPr txBox="1"/>
          <p:nvPr/>
        </p:nvSpPr>
        <p:spPr>
          <a:xfrm>
            <a:off x="332185" y="3300411"/>
            <a:ext cx="41055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l-GR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pwc.com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6933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350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693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273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867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088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9076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3039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31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582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3176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287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 preserve="1">
  <p:cSld name="14_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>
            <a:spLocks noGrp="1"/>
          </p:cNvSpPr>
          <p:nvPr>
            <p:ph type="title"/>
          </p:nvPr>
        </p:nvSpPr>
        <p:spPr>
          <a:xfrm>
            <a:off x="245700" y="299700"/>
            <a:ext cx="8507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950" b="1" i="0" u="none" strike="noStrike" cap="none">
                <a:solidFill>
                  <a:srgbClr val="0134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1"/>
          <p:cNvSpPr txBox="1">
            <a:spLocks noGrp="1"/>
          </p:cNvSpPr>
          <p:nvPr>
            <p:ph type="sldNum" idx="12"/>
          </p:nvPr>
        </p:nvSpPr>
        <p:spPr>
          <a:xfrm>
            <a:off x="8472458" y="4782811"/>
            <a:ext cx="391500" cy="19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Google Shape;17;p31"/>
          <p:cNvSpPr txBox="1">
            <a:spLocks noGrp="1"/>
          </p:cNvSpPr>
          <p:nvPr>
            <p:ph type="ftr" idx="11"/>
          </p:nvPr>
        </p:nvSpPr>
        <p:spPr>
          <a:xfrm>
            <a:off x="607423" y="4782811"/>
            <a:ext cx="7736477" cy="19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213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2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/>
          <p:nvPr/>
        </p:nvSpPr>
        <p:spPr>
          <a:xfrm>
            <a:off x="2383" y="1956478"/>
            <a:ext cx="5143500" cy="3187200"/>
          </a:xfrm>
          <a:prstGeom prst="rtTriangle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66987" tIns="33481" rIns="66987" bIns="3348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6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520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Rose 1 1 1" preserve="1">
  <p:cSld name="Section Header Rose 1 1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37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Dark" preserve="1">
  <p:cSld name="Thank You Dar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/>
          <p:nvPr/>
        </p:nvSpPr>
        <p:spPr>
          <a:xfrm>
            <a:off x="0" y="3705640"/>
            <a:ext cx="9144000" cy="1437900"/>
          </a:xfrm>
          <a:prstGeom prst="rect">
            <a:avLst/>
          </a:prstGeom>
          <a:solidFill>
            <a:srgbClr val="242852"/>
          </a:solidFill>
          <a:ln>
            <a:noFill/>
          </a:ln>
        </p:spPr>
        <p:txBody>
          <a:bodyPr spcFirstLastPara="1" wrap="square" lIns="66987" tIns="33481" rIns="66987" bIns="3348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6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0"/>
          <p:cNvSpPr txBox="1">
            <a:spLocks noGrp="1"/>
          </p:cNvSpPr>
          <p:nvPr>
            <p:ph type="ctrTitle"/>
          </p:nvPr>
        </p:nvSpPr>
        <p:spPr>
          <a:xfrm>
            <a:off x="332186" y="321469"/>
            <a:ext cx="41055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298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6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6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6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6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6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6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6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68"/>
            </a:lvl9pPr>
          </a:lstStyle>
          <a:p>
            <a:endParaRPr/>
          </a:p>
        </p:txBody>
      </p:sp>
      <p:sp>
        <p:nvSpPr>
          <p:cNvPr id="19" name="Google Shape;19;p10"/>
          <p:cNvSpPr/>
          <p:nvPr/>
        </p:nvSpPr>
        <p:spPr>
          <a:xfrm>
            <a:off x="4000501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87" tIns="33481" rIns="66987" bIns="33481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68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332184" y="3944700"/>
            <a:ext cx="84795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46590" marR="0" lvl="0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93180" marR="0" lvl="1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770" marR="0" lvl="2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86360" marR="0" lvl="3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32950" marR="0" lvl="4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679539" marR="0" lvl="5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126130" marR="0" lvl="6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572719" marR="0" lvl="7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019309" marR="0" lvl="8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0"/>
          <p:cNvSpPr/>
          <p:nvPr/>
        </p:nvSpPr>
        <p:spPr>
          <a:xfrm>
            <a:off x="4000501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987" tIns="33481" rIns="66987" bIns="33481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68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0"/>
          <p:cNvSpPr txBox="1"/>
          <p:nvPr/>
        </p:nvSpPr>
        <p:spPr>
          <a:xfrm>
            <a:off x="332185" y="3300411"/>
            <a:ext cx="41055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l-GR" sz="879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pwc.com</a:t>
            </a:r>
            <a:endParaRPr sz="87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0505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1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1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1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1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1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1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1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1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17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9599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46590" lvl="0" indent="-33494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93180" lvl="1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39770" lvl="2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786360" lvl="3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32950" lvl="4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679539" lvl="5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26130" lvl="6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572719" lvl="7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019309" lvl="8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4487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46590" lvl="0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68"/>
            </a:lvl1pPr>
            <a:lvl2pPr marL="893180" lvl="1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72"/>
            </a:lvl2pPr>
            <a:lvl3pPr marL="1339770" lvl="2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72"/>
            </a:lvl3pPr>
            <a:lvl4pPr marL="1786360" lvl="3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72"/>
            </a:lvl4pPr>
            <a:lvl5pPr marL="2232950" lvl="4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72"/>
            </a:lvl5pPr>
            <a:lvl6pPr marL="2679539" lvl="5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72"/>
            </a:lvl6pPr>
            <a:lvl7pPr marL="3126130" lvl="6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72"/>
            </a:lvl7pPr>
            <a:lvl8pPr marL="3572719" lvl="7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72"/>
            </a:lvl8pPr>
            <a:lvl9pPr marL="4019309" lvl="8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72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46590" lvl="0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68"/>
            </a:lvl1pPr>
            <a:lvl2pPr marL="893180" lvl="1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72"/>
            </a:lvl2pPr>
            <a:lvl3pPr marL="1339770" lvl="2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72"/>
            </a:lvl3pPr>
            <a:lvl4pPr marL="1786360" lvl="3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72"/>
            </a:lvl4pPr>
            <a:lvl5pPr marL="2232950" lvl="4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72"/>
            </a:lvl5pPr>
            <a:lvl6pPr marL="2679539" lvl="5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72"/>
            </a:lvl6pPr>
            <a:lvl7pPr marL="3126130" lvl="6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72"/>
            </a:lvl7pPr>
            <a:lvl8pPr marL="3572719" lvl="7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72"/>
            </a:lvl8pPr>
            <a:lvl9pPr marL="4019309" lvl="8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72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2624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1897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4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44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44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44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44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44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44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44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344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46590" lvl="0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72"/>
            </a:lvl1pPr>
            <a:lvl2pPr marL="893180" lvl="1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72"/>
            </a:lvl2pPr>
            <a:lvl3pPr marL="1339770" lvl="2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72"/>
            </a:lvl3pPr>
            <a:lvl4pPr marL="1786360" lvl="3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72"/>
            </a:lvl4pPr>
            <a:lvl5pPr marL="2232950" lvl="4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72"/>
            </a:lvl5pPr>
            <a:lvl6pPr marL="2679539" lvl="5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72"/>
            </a:lvl6pPr>
            <a:lvl7pPr marL="3126130" lvl="6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172"/>
            </a:lvl7pPr>
            <a:lvl8pPr marL="3572719" lvl="7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172"/>
            </a:lvl8pPr>
            <a:lvl9pPr marL="4019309" lvl="8" indent="-29772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172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8521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68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68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68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68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68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68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68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68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689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1010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89307" tIns="89307" rIns="89307" bIns="8930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36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10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10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10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10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10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10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10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10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102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51"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2"/>
          </p:nvPr>
        </p:nvSpPr>
        <p:spPr>
          <a:xfrm>
            <a:off x="4939501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46590" lvl="0" indent="-33494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93180" lvl="1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39770" lvl="2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786360" lvl="3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32950" lvl="4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679539" lvl="5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26130" lvl="6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572719" lvl="7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019309" lvl="8" indent="-31013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1144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46590" lvl="0" indent="-22329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9119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172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172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172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172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172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172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172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172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1721"/>
            </a:lvl9pPr>
          </a:lstStyle>
          <a:p>
            <a:r>
              <a:t>xx%</a:t>
            </a:r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46590" lvl="0" indent="-33494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93180" lvl="1" indent="-31013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39770" lvl="2" indent="-31013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786360" lvl="3" indent="-31013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32950" lvl="4" indent="-31013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679539" lvl="5" indent="-31013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26130" lvl="6" indent="-31013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572719" lvl="7" indent="-31013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019309" lvl="8" indent="-31013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5403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2017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body" idx="1"/>
          </p:nvPr>
        </p:nvSpPr>
        <p:spPr>
          <a:xfrm>
            <a:off x="628650" y="13692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46590" lvl="0" indent="-310132" algn="l">
              <a:lnSpc>
                <a:spcPct val="90000"/>
              </a:lnSpc>
              <a:spcBef>
                <a:spcPts val="78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893180" lvl="1" indent="-310132" algn="l">
              <a:lnSpc>
                <a:spcPct val="90000"/>
              </a:lnSpc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39770" lvl="2" indent="-310132" algn="l">
              <a:lnSpc>
                <a:spcPct val="90000"/>
              </a:lnSpc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786360" lvl="3" indent="-310132" algn="l">
              <a:lnSpc>
                <a:spcPct val="90000"/>
              </a:lnSpc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32950" lvl="4" indent="-310132" algn="l">
              <a:lnSpc>
                <a:spcPct val="90000"/>
              </a:lnSpc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679539" lvl="5" indent="-310132" algn="l">
              <a:lnSpc>
                <a:spcPct val="90000"/>
              </a:lnSpc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26130" lvl="6" indent="-310132" algn="l">
              <a:lnSpc>
                <a:spcPct val="90000"/>
              </a:lnSpc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572719" lvl="7" indent="-310132" algn="l">
              <a:lnSpc>
                <a:spcPct val="90000"/>
              </a:lnSpc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019309" lvl="8" indent="-310132" algn="l">
              <a:lnSpc>
                <a:spcPct val="90000"/>
              </a:lnSpc>
              <a:spcBef>
                <a:spcPts val="391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36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0803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 preserve="1">
  <p:cSld name="14_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>
            <a:spLocks noGrp="1"/>
          </p:cNvSpPr>
          <p:nvPr>
            <p:ph type="title"/>
          </p:nvPr>
        </p:nvSpPr>
        <p:spPr>
          <a:xfrm>
            <a:off x="245700" y="299701"/>
            <a:ext cx="8507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1905" b="1" i="0" u="none" strike="noStrike" cap="none">
                <a:solidFill>
                  <a:srgbClr val="0134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1"/>
          <p:cNvSpPr txBox="1">
            <a:spLocks noGrp="1"/>
          </p:cNvSpPr>
          <p:nvPr>
            <p:ph type="sldNum" idx="12"/>
          </p:nvPr>
        </p:nvSpPr>
        <p:spPr>
          <a:xfrm>
            <a:off x="8472458" y="4782812"/>
            <a:ext cx="391500" cy="19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alibri"/>
              <a:buNone/>
              <a:defRPr sz="73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Google Shape;17;p31"/>
          <p:cNvSpPr txBox="1">
            <a:spLocks noGrp="1"/>
          </p:cNvSpPr>
          <p:nvPr>
            <p:ph type="ftr" idx="11"/>
          </p:nvPr>
        </p:nvSpPr>
        <p:spPr>
          <a:xfrm>
            <a:off x="607424" y="4782812"/>
            <a:ext cx="7736477" cy="19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2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" name="Google Shape;18;p31" descr="ΙΚΑΡΙΟΛΟΓΟΣ: Υπόμνημα του Δήμου Ικαρίας στο Υπουργείο Υγείας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0208" y="4703485"/>
            <a:ext cx="348866" cy="350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433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/>
          <p:nvPr/>
        </p:nvSpPr>
        <p:spPr>
          <a:xfrm>
            <a:off x="2382" y="1956478"/>
            <a:ext cx="5143500" cy="3187200"/>
          </a:xfrm>
          <a:prstGeom prst="rtTriangle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20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Rose 1 1 1">
  <p:cSld name="Section Header Rose 1 1 1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899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Dark">
  <p:cSld name="Thank You Dark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/>
          <p:nvPr/>
        </p:nvSpPr>
        <p:spPr>
          <a:xfrm>
            <a:off x="0" y="3705640"/>
            <a:ext cx="9144000" cy="1437900"/>
          </a:xfrm>
          <a:prstGeom prst="rect">
            <a:avLst/>
          </a:prstGeom>
          <a:solidFill>
            <a:srgbClr val="24285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0"/>
          <p:cNvSpPr txBox="1">
            <a:spLocks noGrp="1"/>
          </p:cNvSpPr>
          <p:nvPr>
            <p:ph type="ctrTitle"/>
          </p:nvPr>
        </p:nvSpPr>
        <p:spPr>
          <a:xfrm>
            <a:off x="332186" y="321469"/>
            <a:ext cx="4105500" cy="18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10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332184" y="3944700"/>
            <a:ext cx="84795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0"/>
          <p:cNvSpPr/>
          <p:nvPr/>
        </p:nvSpPr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0"/>
          <p:cNvSpPr txBox="1"/>
          <p:nvPr/>
        </p:nvSpPr>
        <p:spPr>
          <a:xfrm>
            <a:off x="332185" y="3300411"/>
            <a:ext cx="41055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l-GR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pwc.com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3815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5735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973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436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450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9042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6731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1189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521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4781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5269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Orange">
  <p:cSld name="Section Header Orange">
    <p:bg>
      <p:bgPr>
        <a:solidFill>
          <a:srgbClr val="D04A02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2"/>
          <p:cNvSpPr txBox="1">
            <a:spLocks noGrp="1"/>
          </p:cNvSpPr>
          <p:nvPr>
            <p:ph type="title"/>
          </p:nvPr>
        </p:nvSpPr>
        <p:spPr>
          <a:xfrm>
            <a:off x="3713562" y="1577583"/>
            <a:ext cx="3702494" cy="1923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50"/>
              <a:buFont typeface="Arial"/>
              <a:buNone/>
              <a:defRPr sz="2438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2"/>
          <p:cNvSpPr txBox="1">
            <a:spLocks noGrp="1"/>
          </p:cNvSpPr>
          <p:nvPr>
            <p:ph type="subTitle" idx="1"/>
          </p:nvPr>
        </p:nvSpPr>
        <p:spPr>
          <a:xfrm>
            <a:off x="332185" y="0"/>
            <a:ext cx="325874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814"/>
              <a:buNone/>
              <a:defRPr sz="39611" b="0">
                <a:solidFill>
                  <a:schemeClr val="lt1"/>
                </a:solidFill>
              </a:defRPr>
            </a:lvl1pPr>
            <a:lvl2pPr lvl="1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814"/>
              <a:buNone/>
              <a:defRPr sz="39611">
                <a:solidFill>
                  <a:schemeClr val="lt1"/>
                </a:solidFill>
              </a:defRPr>
            </a:lvl2pPr>
            <a:lvl3pPr lvl="2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814"/>
              <a:buNone/>
              <a:defRPr sz="39611">
                <a:solidFill>
                  <a:schemeClr val="lt1"/>
                </a:solidFill>
              </a:defRPr>
            </a:lvl3pPr>
            <a:lvl4pPr lvl="3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814"/>
              <a:buNone/>
              <a:defRPr sz="39611">
                <a:solidFill>
                  <a:schemeClr val="lt1"/>
                </a:solidFill>
              </a:defRPr>
            </a:lvl4pPr>
            <a:lvl5pPr lvl="4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814"/>
              <a:buNone/>
              <a:defRPr sz="39611">
                <a:solidFill>
                  <a:schemeClr val="lt1"/>
                </a:solidFill>
              </a:defRPr>
            </a:lvl5pPr>
            <a:lvl6pPr lvl="5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814"/>
              <a:buNone/>
              <a:defRPr sz="39611">
                <a:solidFill>
                  <a:schemeClr val="lt1"/>
                </a:solidFill>
              </a:defRPr>
            </a:lvl6pPr>
            <a:lvl7pPr lvl="6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814"/>
              <a:buNone/>
              <a:defRPr sz="39611">
                <a:solidFill>
                  <a:schemeClr val="lt1"/>
                </a:solidFill>
              </a:defRPr>
            </a:lvl7pPr>
            <a:lvl8pPr lvl="7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814"/>
              <a:buNone/>
              <a:defRPr sz="39611">
                <a:solidFill>
                  <a:schemeClr val="lt1"/>
                </a:solidFill>
              </a:defRPr>
            </a:lvl8pPr>
            <a:lvl9pPr lvl="8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814"/>
              <a:buNone/>
              <a:defRPr sz="3961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60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73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180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149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08E09DD-168C-D17C-824F-343668FD1D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349958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95" imgH="396" progId="TCLayout.ActiveDocument.1">
                  <p:embed/>
                </p:oleObj>
              </mc:Choice>
              <mc:Fallback>
                <p:oleObj name="think-cell Slide" r:id="rId18" imgW="395" imgH="39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08E09DD-168C-D17C-824F-343668FD1D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97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09092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B7BB4BD-A36D-B1DD-995B-8F49D56348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110696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395" imgH="396" progId="TCLayout.ActiveDocument.1">
                  <p:embed/>
                </p:oleObj>
              </mc:Choice>
              <mc:Fallback>
                <p:oleObj name="think-cell Slide" r:id="rId17" imgW="395" imgH="39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B7BB4BD-A36D-B1DD-995B-8F49D56348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806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Relationship Id="rId9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136d0d7768_0_919"/>
          <p:cNvSpPr/>
          <p:nvPr/>
        </p:nvSpPr>
        <p:spPr>
          <a:xfrm>
            <a:off x="-6410" y="-1"/>
            <a:ext cx="9156819" cy="5143500"/>
          </a:xfrm>
          <a:prstGeom prst="rect">
            <a:avLst/>
          </a:prstGeom>
          <a:solidFill>
            <a:srgbClr val="013476"/>
          </a:solidFill>
          <a:ln w="25400" cap="flat" cmpd="sng">
            <a:solidFill>
              <a:srgbClr val="364A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400"/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49" name="Google Shape;49;g1136d0d7768_0_91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37740" y="569950"/>
            <a:ext cx="3556350" cy="2268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13476"/>
          </a:solidFill>
          <a:ln>
            <a:noFill/>
          </a:ln>
        </p:spPr>
        <p:txBody>
          <a:bodyPr spcFirstLastPara="1" wrap="square" lIns="83381" tIns="11888" rIns="83381" bIns="11888" anchor="ctr" anchorCtr="0">
            <a:noAutofit/>
          </a:bodyPr>
          <a:lstStyle/>
          <a:p>
            <a:pPr>
              <a:buClr>
                <a:srgbClr val="FFFFFF"/>
              </a:buClr>
              <a:buSzPts val="2000"/>
            </a:pPr>
            <a:r>
              <a:rPr lang="el-GR" sz="1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ΕΛΛΗΝΙΚΗ ΔΗΜΟΚΡΑΤΙΑ</a:t>
            </a:r>
            <a:endParaRPr sz="1050"/>
          </a:p>
        </p:txBody>
      </p:sp>
      <p:sp>
        <p:nvSpPr>
          <p:cNvPr id="50" name="Google Shape;50;g1136d0d7768_0_919"/>
          <p:cNvSpPr/>
          <p:nvPr/>
        </p:nvSpPr>
        <p:spPr>
          <a:xfrm>
            <a:off x="1137740" y="830458"/>
            <a:ext cx="3556350" cy="2268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13476"/>
          </a:solidFill>
          <a:ln>
            <a:noFill/>
          </a:ln>
        </p:spPr>
        <p:txBody>
          <a:bodyPr spcFirstLastPara="1" wrap="square" lIns="83381" tIns="11888" rIns="83381" bIns="11888" anchor="ctr" anchorCtr="0">
            <a:noAutofit/>
          </a:bodyPr>
          <a:lstStyle/>
          <a:p>
            <a:pPr>
              <a:buClr>
                <a:srgbClr val="FFFFFF"/>
              </a:buClr>
              <a:buSzPts val="2000"/>
            </a:pPr>
            <a:r>
              <a:rPr lang="el-GR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Υπουργείο Υγείας</a:t>
            </a:r>
            <a:endParaRPr sz="1050"/>
          </a:p>
        </p:txBody>
      </p:sp>
      <p:pic>
        <p:nvPicPr>
          <p:cNvPr id="51" name="Google Shape;51;g1136d0d7768_0_919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0000"/>
          <a:stretch/>
        </p:blipFill>
        <p:spPr>
          <a:xfrm>
            <a:off x="6400800" y="-1"/>
            <a:ext cx="27432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1136d0d7768_0_919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029" t="5223" r="87558" b="75701"/>
          <a:stretch/>
        </p:blipFill>
        <p:spPr>
          <a:xfrm>
            <a:off x="185738" y="318094"/>
            <a:ext cx="952001" cy="98118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1136d0d7768_0_919"/>
          <p:cNvSpPr txBox="1"/>
          <p:nvPr/>
        </p:nvSpPr>
        <p:spPr>
          <a:xfrm>
            <a:off x="1137738" y="1878339"/>
            <a:ext cx="5065837" cy="191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3600"/>
            </a:pPr>
            <a:r>
              <a:rPr lang="el-GR" sz="3000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Μεταρρυθμίση στη διαχείριση των χειρουργείων του ΕΣΥ</a:t>
            </a:r>
            <a:endParaRPr lang="el-GR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SzPts val="3600"/>
            </a:pPr>
            <a:endParaRPr lang="el-GR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SzPts val="3600"/>
            </a:pPr>
            <a:endParaRPr lang="el-GR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SzPts val="3600"/>
            </a:pPr>
            <a:endParaRPr lang="el-GR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SzPts val="3600"/>
            </a:pPr>
            <a:endParaRPr lang="el-GR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SzPts val="3600"/>
            </a:pPr>
            <a:r>
              <a:rPr lang="el-GR" b="1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Ιούνιος 2026</a:t>
            </a:r>
          </a:p>
          <a:p>
            <a:pPr>
              <a:buSzPts val="3600"/>
            </a:pPr>
            <a:endParaRPr lang="el-GR" b="1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SzPts val="3600"/>
            </a:pPr>
            <a:endParaRPr lang="en-US" dirty="0">
              <a:latin typeface="+mj-lt"/>
            </a:endParaRPr>
          </a:p>
          <a:p>
            <a:pPr>
              <a:buSzPts val="3600"/>
            </a:pPr>
            <a:endParaRPr lang="en-US" sz="3000" dirty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>
          <a:extLst>
            <a:ext uri="{FF2B5EF4-FFF2-40B4-BE49-F238E27FC236}">
              <a16:creationId xmlns:a16="http://schemas.microsoft.com/office/drawing/2014/main" id="{E3636AFF-768E-970E-BCEE-0AF66616D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D78E2E0-6687-0876-B1E1-1AAC58DD1B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07456" y="61123"/>
          <a:ext cx="1551" cy="1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D78E2E0-6687-0876-B1E1-1AAC58DD1B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456" y="61123"/>
                        <a:ext cx="1551" cy="1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6" name="Google Shape;961;g2e945761aac_0_454">
            <a:extLst>
              <a:ext uri="{FF2B5EF4-FFF2-40B4-BE49-F238E27FC236}">
                <a16:creationId xmlns:a16="http://schemas.microsoft.com/office/drawing/2014/main" id="{510FBD60-022E-2478-075F-E19F6F3D0A10}"/>
              </a:ext>
            </a:extLst>
          </p:cNvPr>
          <p:cNvSpPr/>
          <p:nvPr/>
        </p:nvSpPr>
        <p:spPr>
          <a:xfrm>
            <a:off x="105905" y="-44492"/>
            <a:ext cx="8932191" cy="653575"/>
          </a:xfrm>
          <a:prstGeom prst="rect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135345" tIns="89307" rIns="89307" bIns="89307" anchor="ctr" anchorCtr="0">
            <a:noAutofit/>
          </a:bodyPr>
          <a:lstStyle/>
          <a:p>
            <a:pPr defTabSz="687537">
              <a:buSzPts val="1100"/>
            </a:pPr>
            <a:r>
              <a:rPr lang="el-GR" sz="1805" b="1" dirty="0">
                <a:solidFill>
                  <a:srgbClr val="FFFFFF"/>
                </a:solidFill>
              </a:rPr>
              <a:t>Μεταρρυθμίση στη διαχείριση των χειρουργείων του ΕΣΥ</a:t>
            </a:r>
          </a:p>
          <a:p>
            <a:pPr defTabSz="687537">
              <a:buSzPts val="1100"/>
            </a:pPr>
            <a:r>
              <a:rPr lang="el-GR" sz="1300" i="1" dirty="0">
                <a:solidFill>
                  <a:srgbClr val="FFFFFF"/>
                </a:solidFill>
              </a:rPr>
              <a:t>Ενιαία Λίστα Χειρουργείων </a:t>
            </a:r>
            <a:r>
              <a:rPr lang="en-GB" sz="1300" i="1" dirty="0">
                <a:solidFill>
                  <a:srgbClr val="FFFFFF"/>
                </a:solidFill>
              </a:rPr>
              <a:t>&amp; </a:t>
            </a:r>
            <a:r>
              <a:rPr lang="el-GR" sz="1300" i="1" dirty="0">
                <a:solidFill>
                  <a:srgbClr val="FFFFFF"/>
                </a:solidFill>
              </a:rPr>
              <a:t>Απογευματινά Χειρουργεία</a:t>
            </a:r>
            <a:endParaRPr lang="en-GB" sz="1300" i="1" dirty="0">
              <a:solidFill>
                <a:srgbClr val="FFFFFF"/>
              </a:solidFill>
            </a:endParaRPr>
          </a:p>
        </p:txBody>
      </p:sp>
      <p:sp>
        <p:nvSpPr>
          <p:cNvPr id="2" name="Google Shape;830;p82">
            <a:extLst>
              <a:ext uri="{FF2B5EF4-FFF2-40B4-BE49-F238E27FC236}">
                <a16:creationId xmlns:a16="http://schemas.microsoft.com/office/drawing/2014/main" id="{587485F5-72F2-C6F7-997B-95D4716E1EA4}"/>
              </a:ext>
            </a:extLst>
          </p:cNvPr>
          <p:cNvSpPr txBox="1">
            <a:spLocks noGrp="1"/>
          </p:cNvSpPr>
          <p:nvPr>
            <p:ph type="sldNum" idx="4294967295"/>
          </p:nvPr>
        </p:nvSpPr>
        <p:spPr>
          <a:xfrm>
            <a:off x="7459877" y="4882088"/>
            <a:ext cx="1327355" cy="10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defTabSz="687537"/>
            <a:fld id="{00000000-1234-1234-1234-123412341234}" type="slidenum">
              <a:rPr lang="en-GB">
                <a:solidFill>
                  <a:srgbClr val="595959"/>
                </a:solidFill>
              </a:rPr>
              <a:pPr defTabSz="687537"/>
              <a:t>2</a:t>
            </a:fld>
            <a:endParaRPr dirty="0">
              <a:solidFill>
                <a:srgbClr val="595959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008080-3CFB-B5A4-3D62-1868CD5CF648}"/>
              </a:ext>
            </a:extLst>
          </p:cNvPr>
          <p:cNvSpPr txBox="1"/>
          <p:nvPr/>
        </p:nvSpPr>
        <p:spPr>
          <a:xfrm>
            <a:off x="307389" y="2371489"/>
            <a:ext cx="2971001" cy="2562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7537">
              <a:spcAft>
                <a:spcPts val="451"/>
              </a:spcAft>
              <a:defRPr/>
            </a:pPr>
            <a:r>
              <a:rPr lang="el-GR" sz="1203" dirty="0"/>
              <a:t>Η </a:t>
            </a:r>
            <a:r>
              <a:rPr lang="el-GR" sz="1203" b="1" dirty="0">
                <a:solidFill>
                  <a:srgbClr val="093D91"/>
                </a:solidFill>
              </a:rPr>
              <a:t>Ενιαία Λίστα Χειρουργείων </a:t>
            </a:r>
            <a:r>
              <a:rPr lang="el-GR" sz="1203" dirty="0"/>
              <a:t>είναι ένα πανελλαδικό ψηφιακό σύστημα που εφαρμόζεται σε όλα τα νοσοκομεία του ΕΣΥ για το διαφανή προγραμματισμό των χειρουργείων βάσει ιατρικών, κοινωνικών και χρονικών κριτηρίων.</a:t>
            </a:r>
          </a:p>
          <a:p>
            <a:pPr defTabSz="687537">
              <a:spcAft>
                <a:spcPts val="451"/>
              </a:spcAft>
              <a:defRPr/>
            </a:pPr>
            <a:r>
              <a:rPr lang="el-GR" sz="1203" dirty="0"/>
              <a:t>Τα </a:t>
            </a:r>
            <a:r>
              <a:rPr lang="el-GR" sz="1203" b="1" dirty="0">
                <a:solidFill>
                  <a:srgbClr val="093D91"/>
                </a:solidFill>
              </a:rPr>
              <a:t>Απογευματινά Χειρουργεία εφαρμόζονται για πρώτη φορά στην Ελλάδα,  </a:t>
            </a:r>
            <a:r>
              <a:rPr lang="el-GR" sz="1203" dirty="0"/>
              <a:t>αυξάνοντας τη δυναμικότητα, επιτρέποντας τη διενέργεια προγραμματισμένων χειρουργείων εκτός ωραρίου σε δημόσια  και ιδιωτικά νοσοκομεία.</a:t>
            </a:r>
            <a:endParaRPr lang="en-GB" sz="1203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631090A0-D57E-F017-982B-66D46CC91786}"/>
              </a:ext>
            </a:extLst>
          </p:cNvPr>
          <p:cNvSpPr/>
          <p:nvPr/>
        </p:nvSpPr>
        <p:spPr>
          <a:xfrm rot="5400000">
            <a:off x="2340022" y="2849749"/>
            <a:ext cx="2206985" cy="232846"/>
          </a:xfrm>
          <a:prstGeom prst="triangle">
            <a:avLst/>
          </a:prstGeom>
          <a:solidFill>
            <a:srgbClr val="093D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7537"/>
            <a:endParaRPr lang="el-GR" sz="137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5AF9B2-A837-F100-CEAD-E0D1517D24AF}"/>
              </a:ext>
            </a:extLst>
          </p:cNvPr>
          <p:cNvSpPr/>
          <p:nvPr/>
        </p:nvSpPr>
        <p:spPr>
          <a:xfrm>
            <a:off x="4224551" y="1041566"/>
            <a:ext cx="3908527" cy="2436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7537"/>
            <a:r>
              <a:rPr lang="el-GR" sz="1128" b="1" i="1" dirty="0">
                <a:solidFill>
                  <a:srgbClr val="000000"/>
                </a:solidFill>
                <a:latin typeface="Arial"/>
              </a:rPr>
              <a:t>Στόχοι και αποτελέσματα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8F024F1-5900-73B1-A5CA-8BEC034A9E2C}"/>
              </a:ext>
            </a:extLst>
          </p:cNvPr>
          <p:cNvCxnSpPr>
            <a:cxnSpLocks/>
          </p:cNvCxnSpPr>
          <p:nvPr/>
        </p:nvCxnSpPr>
        <p:spPr>
          <a:xfrm>
            <a:off x="3810283" y="1316012"/>
            <a:ext cx="4737062" cy="0"/>
          </a:xfrm>
          <a:prstGeom prst="line">
            <a:avLst/>
          </a:prstGeom>
          <a:ln w="38100">
            <a:solidFill>
              <a:srgbClr val="093D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8E2A868-45EC-94C4-10D4-5E0336D3C5FC}"/>
              </a:ext>
            </a:extLst>
          </p:cNvPr>
          <p:cNvGrpSpPr/>
          <p:nvPr/>
        </p:nvGrpSpPr>
        <p:grpSpPr>
          <a:xfrm>
            <a:off x="3880037" y="1571289"/>
            <a:ext cx="4688127" cy="460172"/>
            <a:chOff x="5019363" y="1916726"/>
            <a:chExt cx="6234920" cy="540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18BE8E-17BF-EC37-9A7E-1A180A17AE95}"/>
                </a:ext>
              </a:extLst>
            </p:cNvPr>
            <p:cNvSpPr/>
            <p:nvPr/>
          </p:nvSpPr>
          <p:spPr>
            <a:xfrm>
              <a:off x="5019363" y="1916726"/>
              <a:ext cx="1980000" cy="540000"/>
            </a:xfrm>
            <a:prstGeom prst="rect">
              <a:avLst/>
            </a:prstGeom>
            <a:solidFill>
              <a:srgbClr val="093D9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241" rtlCol="0" anchor="ctr"/>
            <a:lstStyle/>
            <a:p>
              <a:pPr defTabSz="687537"/>
              <a:r>
                <a:rPr lang="el-GR" sz="1053" b="1" dirty="0">
                  <a:solidFill>
                    <a:srgbClr val="FFFFFF"/>
                  </a:solidFill>
                  <a:latin typeface="Arial"/>
                </a:rPr>
                <a:t>Διαφάνεια και δικαιοσύνη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1A246F3-C1A8-B272-1972-E7A533E0B892}"/>
                </a:ext>
              </a:extLst>
            </p:cNvPr>
            <p:cNvSpPr/>
            <p:nvPr/>
          </p:nvSpPr>
          <p:spPr>
            <a:xfrm>
              <a:off x="7114283" y="1916726"/>
              <a:ext cx="4140000" cy="54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72" rtlCol="0" anchor="ctr"/>
            <a:lstStyle/>
            <a:p>
              <a:pPr defTabSz="687537">
                <a:defRPr/>
              </a:pP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Διασφαλίζει </a:t>
              </a:r>
              <a:r>
                <a:rPr lang="el-GR" sz="1053" b="1" i="1" dirty="0">
                  <a:solidFill>
                    <a:srgbClr val="000000"/>
                  </a:solidFill>
                  <a:latin typeface="Arial"/>
                </a:rPr>
                <a:t>δίκαιο προγραμματισμό </a:t>
              </a: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των χειρουργείων σε όλα τα νοσοκομεία του ΕΣΥ.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38640C-F39C-8DD9-9611-57B02A122A40}"/>
              </a:ext>
            </a:extLst>
          </p:cNvPr>
          <p:cNvGrpSpPr/>
          <p:nvPr/>
        </p:nvGrpSpPr>
        <p:grpSpPr>
          <a:xfrm>
            <a:off x="3880037" y="2166502"/>
            <a:ext cx="4688127" cy="460172"/>
            <a:chOff x="5019363" y="2631925"/>
            <a:chExt cx="6234920" cy="540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59B3DD6-C2E9-6F4D-F7B0-50BD24561A79}"/>
                </a:ext>
              </a:extLst>
            </p:cNvPr>
            <p:cNvSpPr/>
            <p:nvPr/>
          </p:nvSpPr>
          <p:spPr>
            <a:xfrm>
              <a:off x="5019363" y="2631925"/>
              <a:ext cx="1980000" cy="540000"/>
            </a:xfrm>
            <a:prstGeom prst="rect">
              <a:avLst/>
            </a:prstGeom>
            <a:solidFill>
              <a:srgbClr val="093D9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241" rtlCol="0" anchor="ctr"/>
            <a:lstStyle/>
            <a:p>
              <a:pPr defTabSz="687537"/>
              <a:r>
                <a:rPr lang="el-GR" sz="1053" b="1" dirty="0">
                  <a:solidFill>
                    <a:srgbClr val="FFFFFF"/>
                  </a:solidFill>
                  <a:latin typeface="Arial"/>
                </a:rPr>
                <a:t>Αύξηση Επεμβάσεων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B5BA8E1-8C64-325B-E3C3-6DC1F1B29CFF}"/>
                </a:ext>
              </a:extLst>
            </p:cNvPr>
            <p:cNvSpPr/>
            <p:nvPr/>
          </p:nvSpPr>
          <p:spPr>
            <a:xfrm>
              <a:off x="7114283" y="2631925"/>
              <a:ext cx="4140000" cy="54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72" rtlCol="0" anchor="ctr"/>
            <a:lstStyle/>
            <a:p>
              <a:pPr defTabSz="687537"/>
              <a:r>
                <a:rPr lang="el-GR" sz="1053" i="1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Αυξάνει τη </a:t>
              </a:r>
              <a:r>
                <a:rPr lang="el-GR" sz="1053" b="1" i="1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δυναμικότητα</a:t>
              </a:r>
              <a:r>
                <a:rPr lang="el-GR" sz="1053" i="1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 μέσω συνεργασιών με ιδιωτικές δομές, ενισχύοντας σημαντικά τον </a:t>
              </a:r>
              <a:r>
                <a:rPr lang="el-GR" sz="1053" b="1" i="1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αριθμό των επεμβάσεων</a:t>
              </a:r>
              <a:r>
                <a:rPr lang="el-GR" sz="1053" i="1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1FB1D18-59C4-B49B-55BA-CC86A260162F}"/>
              </a:ext>
            </a:extLst>
          </p:cNvPr>
          <p:cNvGrpSpPr/>
          <p:nvPr/>
        </p:nvGrpSpPr>
        <p:grpSpPr>
          <a:xfrm>
            <a:off x="3880037" y="2761716"/>
            <a:ext cx="4688127" cy="460172"/>
            <a:chOff x="5019363" y="3347124"/>
            <a:chExt cx="6234920" cy="540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3B5EBBB-9FAB-66E4-E93E-EE0C75645BC9}"/>
                </a:ext>
              </a:extLst>
            </p:cNvPr>
            <p:cNvSpPr/>
            <p:nvPr/>
          </p:nvSpPr>
          <p:spPr>
            <a:xfrm>
              <a:off x="5019363" y="3347124"/>
              <a:ext cx="1980000" cy="540000"/>
            </a:xfrm>
            <a:prstGeom prst="rect">
              <a:avLst/>
            </a:prstGeom>
            <a:solidFill>
              <a:srgbClr val="093D9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241" rtlCol="0" anchor="ctr"/>
            <a:lstStyle/>
            <a:p>
              <a:pPr defTabSz="687537"/>
              <a:r>
                <a:rPr lang="el-GR" sz="1053" b="1" dirty="0">
                  <a:solidFill>
                    <a:srgbClr val="FFFFFF"/>
                  </a:solidFill>
                  <a:latin typeface="Arial"/>
                </a:rPr>
                <a:t>Βελτιωμένη Πρόσβαση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0039460-AE0B-C5EE-2EB0-DE1E2F7C4C88}"/>
                </a:ext>
              </a:extLst>
            </p:cNvPr>
            <p:cNvSpPr/>
            <p:nvPr/>
          </p:nvSpPr>
          <p:spPr>
            <a:xfrm>
              <a:off x="7114283" y="3347124"/>
              <a:ext cx="4140000" cy="54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72" rtlCol="0" anchor="ctr"/>
            <a:lstStyle/>
            <a:p>
              <a:pPr defTabSz="687537">
                <a:defRPr/>
              </a:pP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Οι πρωτοβουλίες αυξάνουν τη </a:t>
              </a:r>
              <a:r>
                <a:rPr lang="el-GR" sz="1053" b="1" i="1" dirty="0">
                  <a:solidFill>
                    <a:srgbClr val="000000"/>
                  </a:solidFill>
                  <a:latin typeface="Arial"/>
                </a:rPr>
                <a:t>διαθεσιμότητα</a:t>
              </a: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, προσφέροντας </a:t>
              </a:r>
              <a:r>
                <a:rPr lang="el-GR" sz="1053" b="1" i="1" dirty="0">
                  <a:solidFill>
                    <a:srgbClr val="000000"/>
                  </a:solidFill>
                  <a:latin typeface="Arial"/>
                </a:rPr>
                <a:t>ταχύτερη πρόσβαση </a:t>
              </a: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σε κρίσιμες επεμβάσεις.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61805A2-1911-B2C9-0105-C17D09DE7AAF}"/>
              </a:ext>
            </a:extLst>
          </p:cNvPr>
          <p:cNvGrpSpPr/>
          <p:nvPr/>
        </p:nvGrpSpPr>
        <p:grpSpPr>
          <a:xfrm>
            <a:off x="3880037" y="3356929"/>
            <a:ext cx="4688127" cy="460172"/>
            <a:chOff x="5019363" y="4003178"/>
            <a:chExt cx="6234920" cy="540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4155E30-C48A-623A-85EB-0F950E16AA71}"/>
                </a:ext>
              </a:extLst>
            </p:cNvPr>
            <p:cNvSpPr/>
            <p:nvPr/>
          </p:nvSpPr>
          <p:spPr>
            <a:xfrm>
              <a:off x="5019363" y="4003178"/>
              <a:ext cx="1980000" cy="540000"/>
            </a:xfrm>
            <a:prstGeom prst="rect">
              <a:avLst/>
            </a:prstGeom>
            <a:solidFill>
              <a:srgbClr val="093D9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241" rtlCol="0" anchor="ctr"/>
            <a:lstStyle/>
            <a:p>
              <a:pPr defTabSz="687537"/>
              <a:r>
                <a:rPr lang="el-GR" sz="1053" b="1" dirty="0">
                  <a:solidFill>
                    <a:srgbClr val="FFFFFF"/>
                  </a:solidFill>
                  <a:latin typeface="Arial"/>
                </a:rPr>
                <a:t>Αποδοτική Χρήση Πόρων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33F66EB-088A-AF3C-77C1-D2076DD272E0}"/>
                </a:ext>
              </a:extLst>
            </p:cNvPr>
            <p:cNvSpPr/>
            <p:nvPr/>
          </p:nvSpPr>
          <p:spPr>
            <a:xfrm>
              <a:off x="7114283" y="4003178"/>
              <a:ext cx="4140000" cy="54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72" rtlCol="0" anchor="ctr"/>
            <a:lstStyle/>
            <a:p>
              <a:pPr defTabSz="687537">
                <a:defRPr/>
              </a:pP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Καλύτερος προγραμματισμός </a:t>
              </a:r>
              <a:r>
                <a:rPr lang="el-GR" sz="1053" b="1" i="1" dirty="0">
                  <a:solidFill>
                    <a:srgbClr val="000000"/>
                  </a:solidFill>
                  <a:latin typeface="Arial"/>
                </a:rPr>
                <a:t>χειρουργικών αιθουσών</a:t>
              </a: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 και </a:t>
              </a:r>
              <a:r>
                <a:rPr lang="el-GR" sz="1053" b="1" i="1" dirty="0">
                  <a:solidFill>
                    <a:srgbClr val="000000"/>
                  </a:solidFill>
                  <a:latin typeface="Arial"/>
                </a:rPr>
                <a:t>διαθεσιμότητας ιατρικού προσωπικού</a:t>
              </a: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.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2C5592E-8DB4-480B-A822-089A417A6EA5}"/>
              </a:ext>
            </a:extLst>
          </p:cNvPr>
          <p:cNvGrpSpPr/>
          <p:nvPr/>
        </p:nvGrpSpPr>
        <p:grpSpPr>
          <a:xfrm>
            <a:off x="3880037" y="3952141"/>
            <a:ext cx="4688127" cy="460172"/>
            <a:chOff x="5019363" y="4637747"/>
            <a:chExt cx="6234920" cy="5400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E24E13F-EEC8-5FE2-5A2E-6AD11C835234}"/>
                </a:ext>
              </a:extLst>
            </p:cNvPr>
            <p:cNvSpPr/>
            <p:nvPr/>
          </p:nvSpPr>
          <p:spPr>
            <a:xfrm>
              <a:off x="5019363" y="4637747"/>
              <a:ext cx="1980000" cy="540000"/>
            </a:xfrm>
            <a:prstGeom prst="rect">
              <a:avLst/>
            </a:prstGeom>
            <a:solidFill>
              <a:srgbClr val="093D91"/>
            </a:soli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7241" rtlCol="0" anchor="ctr"/>
            <a:lstStyle/>
            <a:p>
              <a:pPr defTabSz="687537"/>
              <a:r>
                <a:rPr lang="el-GR" sz="1053" b="1" dirty="0">
                  <a:solidFill>
                    <a:srgbClr val="FFFFFF"/>
                  </a:solidFill>
                  <a:latin typeface="Arial"/>
                </a:rPr>
                <a:t>Μείωση Χρόνων Αναμονής</a:t>
              </a:r>
              <a:endParaRPr lang="en-GB" sz="1053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4AD9BD7-3DF9-2C55-CA8E-E2F36E5EE666}"/>
                </a:ext>
              </a:extLst>
            </p:cNvPr>
            <p:cNvSpPr/>
            <p:nvPr/>
          </p:nvSpPr>
          <p:spPr>
            <a:xfrm>
              <a:off x="7114283" y="4637747"/>
              <a:ext cx="4140000" cy="54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672" rtlCol="0" anchor="ctr"/>
            <a:lstStyle/>
            <a:p>
              <a:pPr defTabSz="687537"/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Η </a:t>
              </a:r>
              <a:r>
                <a:rPr lang="el-GR" sz="1053" b="1" i="1" dirty="0">
                  <a:solidFill>
                    <a:srgbClr val="000000"/>
                  </a:solidFill>
                  <a:latin typeface="Arial"/>
                </a:rPr>
                <a:t>προτεραιοποίηση</a:t>
              </a: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 και η </a:t>
              </a:r>
              <a:r>
                <a:rPr lang="el-GR" sz="1053" b="1" i="1" dirty="0">
                  <a:solidFill>
                    <a:srgbClr val="000000"/>
                  </a:solidFill>
                  <a:latin typeface="Arial"/>
                </a:rPr>
                <a:t>επέκταση του ωραρίου </a:t>
              </a:r>
              <a:r>
                <a:rPr lang="el-GR" sz="1053" i="1" dirty="0">
                  <a:solidFill>
                    <a:srgbClr val="000000"/>
                  </a:solidFill>
                  <a:latin typeface="Arial"/>
                </a:rPr>
                <a:t>μειώνουν σημαντικά τις καθυστερήσεις.</a:t>
              </a:r>
              <a:endParaRPr lang="en-GB" sz="1053" i="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3" name="Google Shape;2430;p116">
            <a:extLst>
              <a:ext uri="{FF2B5EF4-FFF2-40B4-BE49-F238E27FC236}">
                <a16:creationId xmlns:a16="http://schemas.microsoft.com/office/drawing/2014/main" id="{11F2DBED-703C-76B1-F3D9-6E2DEF0F4B1D}"/>
              </a:ext>
            </a:extLst>
          </p:cNvPr>
          <p:cNvSpPr/>
          <p:nvPr/>
        </p:nvSpPr>
        <p:spPr>
          <a:xfrm>
            <a:off x="1049573" y="851436"/>
            <a:ext cx="1407584" cy="1407584"/>
          </a:xfrm>
          <a:prstGeom prst="ellipse">
            <a:avLst/>
          </a:prstGeom>
          <a:noFill/>
          <a:ln w="57150" cap="flat" cmpd="sng">
            <a:solidFill>
              <a:srgbClr val="093D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744" tIns="34362" rIns="68744" bIns="34362" anchor="ctr" anchorCtr="0">
            <a:noAutofit/>
          </a:bodyPr>
          <a:lstStyle/>
          <a:p>
            <a:pPr algn="ctr" defTabSz="687537">
              <a:buClrTx/>
              <a:buSzPts val="1200"/>
              <a:defRPr/>
            </a:pPr>
            <a:endParaRPr sz="902">
              <a:solidFill>
                <a:srgbClr val="FFFFFF"/>
              </a:solidFill>
            </a:endParaRPr>
          </a:p>
        </p:txBody>
      </p:sp>
      <p:sp>
        <p:nvSpPr>
          <p:cNvPr id="14" name="Google Shape;2431;p116">
            <a:extLst>
              <a:ext uri="{FF2B5EF4-FFF2-40B4-BE49-F238E27FC236}">
                <a16:creationId xmlns:a16="http://schemas.microsoft.com/office/drawing/2014/main" id="{957ABE97-E848-7D09-CEB3-C2B3179AB0CC}"/>
              </a:ext>
            </a:extLst>
          </p:cNvPr>
          <p:cNvSpPr/>
          <p:nvPr/>
        </p:nvSpPr>
        <p:spPr>
          <a:xfrm>
            <a:off x="1323281" y="1286421"/>
            <a:ext cx="1335566" cy="58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7537">
              <a:buSzPts val="1600"/>
            </a:pPr>
            <a:r>
              <a:rPr lang="el-GR" sz="1203" b="1" dirty="0">
                <a:solidFill>
                  <a:srgbClr val="093D91"/>
                </a:solidFill>
              </a:rPr>
              <a:t>Ολιστική</a:t>
            </a:r>
          </a:p>
          <a:p>
            <a:pPr defTabSz="687537">
              <a:buSzPts val="1600"/>
            </a:pPr>
            <a:r>
              <a:rPr lang="el-GR" sz="1203" b="1" dirty="0">
                <a:solidFill>
                  <a:srgbClr val="093D91"/>
                </a:solidFill>
              </a:rPr>
              <a:t>Διαχείριση Χειρουργείων</a:t>
            </a:r>
            <a:endParaRPr lang="en-GB" sz="1203" b="1" dirty="0">
              <a:solidFill>
                <a:srgbClr val="093D9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60E4C-9E61-DCE5-19E6-CC78E373E700}"/>
              </a:ext>
            </a:extLst>
          </p:cNvPr>
          <p:cNvSpPr/>
          <p:nvPr/>
        </p:nvSpPr>
        <p:spPr>
          <a:xfrm>
            <a:off x="704964" y="1294810"/>
            <a:ext cx="618318" cy="589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7537"/>
            <a:endParaRPr lang="en-GB" sz="1379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3" name="Graphic 133">
            <a:extLst>
              <a:ext uri="{FF2B5EF4-FFF2-40B4-BE49-F238E27FC236}">
                <a16:creationId xmlns:a16="http://schemas.microsoft.com/office/drawing/2014/main" id="{AEC28B69-1D63-01CA-431A-A76FE59A47E0}"/>
              </a:ext>
            </a:extLst>
          </p:cNvPr>
          <p:cNvGrpSpPr/>
          <p:nvPr/>
        </p:nvGrpSpPr>
        <p:grpSpPr>
          <a:xfrm>
            <a:off x="770502" y="1346024"/>
            <a:ext cx="487241" cy="487241"/>
            <a:chOff x="2393923" y="6056203"/>
            <a:chExt cx="457200" cy="457200"/>
          </a:xfrm>
          <a:solidFill>
            <a:srgbClr val="093D91"/>
          </a:solidFill>
        </p:grpSpPr>
        <p:sp>
          <p:nvSpPr>
            <p:cNvPr id="53" name="Freeform 227">
              <a:extLst>
                <a:ext uri="{FF2B5EF4-FFF2-40B4-BE49-F238E27FC236}">
                  <a16:creationId xmlns:a16="http://schemas.microsoft.com/office/drawing/2014/main" id="{32549FB1-7D22-808A-D00F-9E5E4B56D5F6}"/>
                </a:ext>
              </a:extLst>
            </p:cNvPr>
            <p:cNvSpPr/>
            <p:nvPr/>
          </p:nvSpPr>
          <p:spPr>
            <a:xfrm>
              <a:off x="2393923" y="6056203"/>
              <a:ext cx="457200" cy="457200"/>
            </a:xfrm>
            <a:custGeom>
              <a:avLst/>
              <a:gdLst>
                <a:gd name="connsiteX0" fmla="*/ 0 w 457200"/>
                <a:gd name="connsiteY0" fmla="*/ 0 h 457200"/>
                <a:gd name="connsiteX1" fmla="*/ 0 w 457200"/>
                <a:gd name="connsiteY1" fmla="*/ 457200 h 457200"/>
                <a:gd name="connsiteX2" fmla="*/ 457200 w 457200"/>
                <a:gd name="connsiteY2" fmla="*/ 457200 h 457200"/>
                <a:gd name="connsiteX3" fmla="*/ 457200 w 457200"/>
                <a:gd name="connsiteY3" fmla="*/ 0 h 457200"/>
                <a:gd name="connsiteX4" fmla="*/ 219075 w 457200"/>
                <a:gd name="connsiteY4" fmla="*/ 437356 h 457200"/>
                <a:gd name="connsiteX5" fmla="*/ 219075 w 457200"/>
                <a:gd name="connsiteY5" fmla="*/ 364331 h 457200"/>
                <a:gd name="connsiteX6" fmla="*/ 238919 w 457200"/>
                <a:gd name="connsiteY6" fmla="*/ 364331 h 457200"/>
                <a:gd name="connsiteX7" fmla="*/ 238919 w 457200"/>
                <a:gd name="connsiteY7" fmla="*/ 437356 h 457200"/>
                <a:gd name="connsiteX8" fmla="*/ 361950 w 457200"/>
                <a:gd name="connsiteY8" fmla="*/ 289719 h 457200"/>
                <a:gd name="connsiteX9" fmla="*/ 361950 w 457200"/>
                <a:gd name="connsiteY9" fmla="*/ 306388 h 457200"/>
                <a:gd name="connsiteX10" fmla="*/ 95250 w 457200"/>
                <a:gd name="connsiteY10" fmla="*/ 306388 h 457200"/>
                <a:gd name="connsiteX11" fmla="*/ 95250 w 457200"/>
                <a:gd name="connsiteY11" fmla="*/ 289719 h 457200"/>
                <a:gd name="connsiteX12" fmla="*/ 361950 w 457200"/>
                <a:gd name="connsiteY12" fmla="*/ 289719 h 457200"/>
                <a:gd name="connsiteX13" fmla="*/ 287338 w 457200"/>
                <a:gd name="connsiteY13" fmla="*/ 270669 h 457200"/>
                <a:gd name="connsiteX14" fmla="*/ 298450 w 457200"/>
                <a:gd name="connsiteY14" fmla="*/ 256381 h 457200"/>
                <a:gd name="connsiteX15" fmla="*/ 362744 w 457200"/>
                <a:gd name="connsiteY15" fmla="*/ 256381 h 457200"/>
                <a:gd name="connsiteX16" fmla="*/ 362744 w 457200"/>
                <a:gd name="connsiteY16" fmla="*/ 270669 h 457200"/>
                <a:gd name="connsiteX17" fmla="*/ 188913 w 457200"/>
                <a:gd name="connsiteY17" fmla="*/ 326231 h 457200"/>
                <a:gd name="connsiteX18" fmla="*/ 269081 w 457200"/>
                <a:gd name="connsiteY18" fmla="*/ 326231 h 457200"/>
                <a:gd name="connsiteX19" fmla="*/ 269081 w 457200"/>
                <a:gd name="connsiteY19" fmla="*/ 344488 h 457200"/>
                <a:gd name="connsiteX20" fmla="*/ 188913 w 457200"/>
                <a:gd name="connsiteY20" fmla="*/ 344488 h 457200"/>
                <a:gd name="connsiteX21" fmla="*/ 188913 w 457200"/>
                <a:gd name="connsiteY21" fmla="*/ 326231 h 457200"/>
                <a:gd name="connsiteX22" fmla="*/ 438150 w 457200"/>
                <a:gd name="connsiteY22" fmla="*/ 437356 h 457200"/>
                <a:gd name="connsiteX23" fmla="*/ 258763 w 457200"/>
                <a:gd name="connsiteY23" fmla="*/ 437356 h 457200"/>
                <a:gd name="connsiteX24" fmla="*/ 258763 w 457200"/>
                <a:gd name="connsiteY24" fmla="*/ 364331 h 457200"/>
                <a:gd name="connsiteX25" fmla="*/ 288131 w 457200"/>
                <a:gd name="connsiteY25" fmla="*/ 364331 h 457200"/>
                <a:gd name="connsiteX26" fmla="*/ 288131 w 457200"/>
                <a:gd name="connsiteY26" fmla="*/ 326231 h 457200"/>
                <a:gd name="connsiteX27" fmla="*/ 381794 w 457200"/>
                <a:gd name="connsiteY27" fmla="*/ 326231 h 457200"/>
                <a:gd name="connsiteX28" fmla="*/ 381794 w 457200"/>
                <a:gd name="connsiteY28" fmla="*/ 289719 h 457200"/>
                <a:gd name="connsiteX29" fmla="*/ 382588 w 457200"/>
                <a:gd name="connsiteY29" fmla="*/ 289719 h 457200"/>
                <a:gd name="connsiteX30" fmla="*/ 382588 w 457200"/>
                <a:gd name="connsiteY30" fmla="*/ 236538 h 457200"/>
                <a:gd name="connsiteX31" fmla="*/ 293688 w 457200"/>
                <a:gd name="connsiteY31" fmla="*/ 236538 h 457200"/>
                <a:gd name="connsiteX32" fmla="*/ 266700 w 457200"/>
                <a:gd name="connsiteY32" fmla="*/ 270669 h 457200"/>
                <a:gd name="connsiteX33" fmla="*/ 76200 w 457200"/>
                <a:gd name="connsiteY33" fmla="*/ 270669 h 457200"/>
                <a:gd name="connsiteX34" fmla="*/ 76200 w 457200"/>
                <a:gd name="connsiteY34" fmla="*/ 326231 h 457200"/>
                <a:gd name="connsiteX35" fmla="*/ 169863 w 457200"/>
                <a:gd name="connsiteY35" fmla="*/ 326231 h 457200"/>
                <a:gd name="connsiteX36" fmla="*/ 169863 w 457200"/>
                <a:gd name="connsiteY36" fmla="*/ 364331 h 457200"/>
                <a:gd name="connsiteX37" fmla="*/ 199231 w 457200"/>
                <a:gd name="connsiteY37" fmla="*/ 364331 h 457200"/>
                <a:gd name="connsiteX38" fmla="*/ 199231 w 457200"/>
                <a:gd name="connsiteY38" fmla="*/ 437356 h 457200"/>
                <a:gd name="connsiteX39" fmla="*/ 19844 w 457200"/>
                <a:gd name="connsiteY39" fmla="*/ 437356 h 457200"/>
                <a:gd name="connsiteX40" fmla="*/ 19844 w 457200"/>
                <a:gd name="connsiteY40" fmla="*/ 19050 h 457200"/>
                <a:gd name="connsiteX41" fmla="*/ 219075 w 457200"/>
                <a:gd name="connsiteY41" fmla="*/ 19050 h 457200"/>
                <a:gd name="connsiteX42" fmla="*/ 219075 w 457200"/>
                <a:gd name="connsiteY42" fmla="*/ 65881 h 457200"/>
                <a:gd name="connsiteX43" fmla="*/ 199231 w 457200"/>
                <a:gd name="connsiteY43" fmla="*/ 65881 h 457200"/>
                <a:gd name="connsiteX44" fmla="*/ 154781 w 457200"/>
                <a:gd name="connsiteY44" fmla="*/ 107950 h 457200"/>
                <a:gd name="connsiteX45" fmla="*/ 154781 w 457200"/>
                <a:gd name="connsiteY45" fmla="*/ 107950 h 457200"/>
                <a:gd name="connsiteX46" fmla="*/ 154781 w 457200"/>
                <a:gd name="connsiteY46" fmla="*/ 127794 h 457200"/>
                <a:gd name="connsiteX47" fmla="*/ 303213 w 457200"/>
                <a:gd name="connsiteY47" fmla="*/ 127794 h 457200"/>
                <a:gd name="connsiteX48" fmla="*/ 303213 w 457200"/>
                <a:gd name="connsiteY48" fmla="*/ 107950 h 457200"/>
                <a:gd name="connsiteX49" fmla="*/ 303213 w 457200"/>
                <a:gd name="connsiteY49" fmla="*/ 107950 h 457200"/>
                <a:gd name="connsiteX50" fmla="*/ 258763 w 457200"/>
                <a:gd name="connsiteY50" fmla="*/ 65881 h 457200"/>
                <a:gd name="connsiteX51" fmla="*/ 238919 w 457200"/>
                <a:gd name="connsiteY51" fmla="*/ 65881 h 457200"/>
                <a:gd name="connsiteX52" fmla="*/ 238919 w 457200"/>
                <a:gd name="connsiteY52" fmla="*/ 19050 h 457200"/>
                <a:gd name="connsiteX53" fmla="*/ 438150 w 457200"/>
                <a:gd name="connsiteY53" fmla="*/ 19050 h 457200"/>
                <a:gd name="connsiteX54" fmla="*/ 438150 w 457200"/>
                <a:gd name="connsiteY54" fmla="*/ 437356 h 457200"/>
                <a:gd name="connsiteX55" fmla="*/ 258763 w 457200"/>
                <a:gd name="connsiteY55" fmla="*/ 84931 h 457200"/>
                <a:gd name="connsiteX56" fmla="*/ 284163 w 457200"/>
                <a:gd name="connsiteY56" fmla="*/ 107950 h 457200"/>
                <a:gd name="connsiteX57" fmla="*/ 173831 w 457200"/>
                <a:gd name="connsiteY57" fmla="*/ 107950 h 457200"/>
                <a:gd name="connsiteX58" fmla="*/ 199231 w 457200"/>
                <a:gd name="connsiteY58" fmla="*/ 84931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57200" h="45720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219075" y="437356"/>
                  </a:moveTo>
                  <a:lnTo>
                    <a:pt x="219075" y="364331"/>
                  </a:lnTo>
                  <a:lnTo>
                    <a:pt x="238919" y="364331"/>
                  </a:lnTo>
                  <a:lnTo>
                    <a:pt x="238919" y="437356"/>
                  </a:lnTo>
                  <a:close/>
                  <a:moveTo>
                    <a:pt x="361950" y="289719"/>
                  </a:moveTo>
                  <a:lnTo>
                    <a:pt x="361950" y="306388"/>
                  </a:lnTo>
                  <a:lnTo>
                    <a:pt x="95250" y="306388"/>
                  </a:lnTo>
                  <a:lnTo>
                    <a:pt x="95250" y="289719"/>
                  </a:lnTo>
                  <a:lnTo>
                    <a:pt x="361950" y="289719"/>
                  </a:lnTo>
                  <a:close/>
                  <a:moveTo>
                    <a:pt x="287338" y="270669"/>
                  </a:moveTo>
                  <a:cubicBezTo>
                    <a:pt x="289590" y="264936"/>
                    <a:pt x="293448" y="259975"/>
                    <a:pt x="298450" y="256381"/>
                  </a:cubicBezTo>
                  <a:lnTo>
                    <a:pt x="362744" y="256381"/>
                  </a:lnTo>
                  <a:lnTo>
                    <a:pt x="362744" y="270669"/>
                  </a:lnTo>
                  <a:close/>
                  <a:moveTo>
                    <a:pt x="188913" y="326231"/>
                  </a:moveTo>
                  <a:lnTo>
                    <a:pt x="269081" y="326231"/>
                  </a:lnTo>
                  <a:lnTo>
                    <a:pt x="269081" y="344488"/>
                  </a:lnTo>
                  <a:lnTo>
                    <a:pt x="188913" y="344488"/>
                  </a:lnTo>
                  <a:lnTo>
                    <a:pt x="188913" y="326231"/>
                  </a:lnTo>
                  <a:close/>
                  <a:moveTo>
                    <a:pt x="438150" y="437356"/>
                  </a:moveTo>
                  <a:lnTo>
                    <a:pt x="258763" y="437356"/>
                  </a:lnTo>
                  <a:lnTo>
                    <a:pt x="258763" y="364331"/>
                  </a:lnTo>
                  <a:lnTo>
                    <a:pt x="288131" y="364331"/>
                  </a:lnTo>
                  <a:lnTo>
                    <a:pt x="288131" y="326231"/>
                  </a:lnTo>
                  <a:lnTo>
                    <a:pt x="381794" y="326231"/>
                  </a:lnTo>
                  <a:lnTo>
                    <a:pt x="381794" y="289719"/>
                  </a:lnTo>
                  <a:lnTo>
                    <a:pt x="382588" y="289719"/>
                  </a:lnTo>
                  <a:lnTo>
                    <a:pt x="382588" y="236538"/>
                  </a:lnTo>
                  <a:lnTo>
                    <a:pt x="293688" y="236538"/>
                  </a:lnTo>
                  <a:cubicBezTo>
                    <a:pt x="280150" y="243441"/>
                    <a:pt x="270295" y="255904"/>
                    <a:pt x="266700" y="270669"/>
                  </a:cubicBezTo>
                  <a:lnTo>
                    <a:pt x="76200" y="270669"/>
                  </a:lnTo>
                  <a:lnTo>
                    <a:pt x="76200" y="326231"/>
                  </a:lnTo>
                  <a:lnTo>
                    <a:pt x="169863" y="326231"/>
                  </a:lnTo>
                  <a:lnTo>
                    <a:pt x="169863" y="364331"/>
                  </a:lnTo>
                  <a:lnTo>
                    <a:pt x="199231" y="364331"/>
                  </a:lnTo>
                  <a:lnTo>
                    <a:pt x="199231" y="437356"/>
                  </a:lnTo>
                  <a:lnTo>
                    <a:pt x="19844" y="437356"/>
                  </a:lnTo>
                  <a:lnTo>
                    <a:pt x="19844" y="19050"/>
                  </a:lnTo>
                  <a:lnTo>
                    <a:pt x="219075" y="19050"/>
                  </a:lnTo>
                  <a:lnTo>
                    <a:pt x="219075" y="65881"/>
                  </a:lnTo>
                  <a:lnTo>
                    <a:pt x="199231" y="65881"/>
                  </a:lnTo>
                  <a:cubicBezTo>
                    <a:pt x="175583" y="65847"/>
                    <a:pt x="156048" y="84336"/>
                    <a:pt x="154781" y="107950"/>
                  </a:cubicBezTo>
                  <a:lnTo>
                    <a:pt x="154781" y="107950"/>
                  </a:lnTo>
                  <a:lnTo>
                    <a:pt x="154781" y="127794"/>
                  </a:lnTo>
                  <a:lnTo>
                    <a:pt x="303213" y="127794"/>
                  </a:lnTo>
                  <a:lnTo>
                    <a:pt x="303213" y="107950"/>
                  </a:lnTo>
                  <a:lnTo>
                    <a:pt x="303213" y="107950"/>
                  </a:lnTo>
                  <a:cubicBezTo>
                    <a:pt x="301946" y="84336"/>
                    <a:pt x="282411" y="65847"/>
                    <a:pt x="258763" y="65881"/>
                  </a:cubicBezTo>
                  <a:lnTo>
                    <a:pt x="238919" y="65881"/>
                  </a:lnTo>
                  <a:lnTo>
                    <a:pt x="238919" y="19050"/>
                  </a:lnTo>
                  <a:lnTo>
                    <a:pt x="438150" y="19050"/>
                  </a:lnTo>
                  <a:lnTo>
                    <a:pt x="438150" y="437356"/>
                  </a:lnTo>
                  <a:close/>
                  <a:moveTo>
                    <a:pt x="258763" y="84931"/>
                  </a:moveTo>
                  <a:cubicBezTo>
                    <a:pt x="271843" y="85049"/>
                    <a:pt x="282761" y="94945"/>
                    <a:pt x="284163" y="107950"/>
                  </a:cubicBezTo>
                  <a:lnTo>
                    <a:pt x="173831" y="107950"/>
                  </a:lnTo>
                  <a:cubicBezTo>
                    <a:pt x="175232" y="94945"/>
                    <a:pt x="186151" y="85049"/>
                    <a:pt x="199231" y="84931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  <p:sp>
          <p:nvSpPr>
            <p:cNvPr id="54" name="Freeform 228">
              <a:extLst>
                <a:ext uri="{FF2B5EF4-FFF2-40B4-BE49-F238E27FC236}">
                  <a16:creationId xmlns:a16="http://schemas.microsoft.com/office/drawing/2014/main" id="{A15058A2-852E-C660-7D36-A61B93DF93D7}"/>
                </a:ext>
              </a:extLst>
            </p:cNvPr>
            <p:cNvSpPr/>
            <p:nvPr/>
          </p:nvSpPr>
          <p:spPr>
            <a:xfrm>
              <a:off x="2607282" y="6193363"/>
              <a:ext cx="22860" cy="60960"/>
            </a:xfrm>
            <a:custGeom>
              <a:avLst/>
              <a:gdLst>
                <a:gd name="connsiteX0" fmla="*/ 0 w 22860"/>
                <a:gd name="connsiteY0" fmla="*/ 0 h 60960"/>
                <a:gd name="connsiteX1" fmla="*/ 22860 w 22860"/>
                <a:gd name="connsiteY1" fmla="*/ 0 h 60960"/>
                <a:gd name="connsiteX2" fmla="*/ 22860 w 22860"/>
                <a:gd name="connsiteY2" fmla="*/ 60960 h 60960"/>
                <a:gd name="connsiteX3" fmla="*/ 0 w 22860"/>
                <a:gd name="connsiteY3" fmla="*/ 60960 h 60960"/>
                <a:gd name="connsiteX4" fmla="*/ 0 w 22860"/>
                <a:gd name="connsiteY4" fmla="*/ 0 h 60960"/>
                <a:gd name="connsiteX5" fmla="*/ 0 w 22860"/>
                <a:gd name="connsiteY5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" h="60960">
                  <a:moveTo>
                    <a:pt x="0" y="0"/>
                  </a:moveTo>
                  <a:lnTo>
                    <a:pt x="22860" y="0"/>
                  </a:lnTo>
                  <a:lnTo>
                    <a:pt x="22860" y="60960"/>
                  </a:lnTo>
                  <a:lnTo>
                    <a:pt x="0" y="609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  <p:sp>
          <p:nvSpPr>
            <p:cNvPr id="62" name="Freeform 229">
              <a:extLst>
                <a:ext uri="{FF2B5EF4-FFF2-40B4-BE49-F238E27FC236}">
                  <a16:creationId xmlns:a16="http://schemas.microsoft.com/office/drawing/2014/main" id="{28782F0E-8C8B-82D0-91C8-462C59B1D91E}"/>
                </a:ext>
              </a:extLst>
            </p:cNvPr>
            <p:cNvSpPr/>
            <p:nvPr/>
          </p:nvSpPr>
          <p:spPr>
            <a:xfrm>
              <a:off x="2561562" y="6193363"/>
              <a:ext cx="22860" cy="30479"/>
            </a:xfrm>
            <a:custGeom>
              <a:avLst/>
              <a:gdLst>
                <a:gd name="connsiteX0" fmla="*/ 0 w 22860"/>
                <a:gd name="connsiteY0" fmla="*/ 0 h 30479"/>
                <a:gd name="connsiteX1" fmla="*/ 22860 w 22860"/>
                <a:gd name="connsiteY1" fmla="*/ 0 h 30479"/>
                <a:gd name="connsiteX2" fmla="*/ 22860 w 22860"/>
                <a:gd name="connsiteY2" fmla="*/ 30480 h 30479"/>
                <a:gd name="connsiteX3" fmla="*/ 0 w 22860"/>
                <a:gd name="connsiteY3" fmla="*/ 30480 h 30479"/>
                <a:gd name="connsiteX4" fmla="*/ 0 w 22860"/>
                <a:gd name="connsiteY4" fmla="*/ 0 h 30479"/>
                <a:gd name="connsiteX5" fmla="*/ 0 w 22860"/>
                <a:gd name="connsiteY5" fmla="*/ 0 h 3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" h="30479">
                  <a:moveTo>
                    <a:pt x="0" y="0"/>
                  </a:moveTo>
                  <a:lnTo>
                    <a:pt x="22860" y="0"/>
                  </a:lnTo>
                  <a:lnTo>
                    <a:pt x="22860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  <p:sp>
          <p:nvSpPr>
            <p:cNvPr id="63" name="Freeform 231">
              <a:extLst>
                <a:ext uri="{FF2B5EF4-FFF2-40B4-BE49-F238E27FC236}">
                  <a16:creationId xmlns:a16="http://schemas.microsoft.com/office/drawing/2014/main" id="{D726CE36-8A39-2640-4637-38CA06DD0BD2}"/>
                </a:ext>
              </a:extLst>
            </p:cNvPr>
            <p:cNvSpPr/>
            <p:nvPr/>
          </p:nvSpPr>
          <p:spPr>
            <a:xfrm>
              <a:off x="2660623" y="6193363"/>
              <a:ext cx="15240" cy="30479"/>
            </a:xfrm>
            <a:custGeom>
              <a:avLst/>
              <a:gdLst>
                <a:gd name="connsiteX0" fmla="*/ 0 w 15240"/>
                <a:gd name="connsiteY0" fmla="*/ 0 h 30479"/>
                <a:gd name="connsiteX1" fmla="*/ 15240 w 15240"/>
                <a:gd name="connsiteY1" fmla="*/ 0 h 30479"/>
                <a:gd name="connsiteX2" fmla="*/ 15240 w 15240"/>
                <a:gd name="connsiteY2" fmla="*/ 30480 h 30479"/>
                <a:gd name="connsiteX3" fmla="*/ 0 w 15240"/>
                <a:gd name="connsiteY3" fmla="*/ 30480 h 30479"/>
                <a:gd name="connsiteX4" fmla="*/ 0 w 15240"/>
                <a:gd name="connsiteY4" fmla="*/ 0 h 30479"/>
                <a:gd name="connsiteX5" fmla="*/ 0 w 15240"/>
                <a:gd name="connsiteY5" fmla="*/ 0 h 3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" h="30479">
                  <a:moveTo>
                    <a:pt x="0" y="0"/>
                  </a:moveTo>
                  <a:lnTo>
                    <a:pt x="15240" y="0"/>
                  </a:lnTo>
                  <a:lnTo>
                    <a:pt x="15240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</p:grpSp>
      <p:grpSp>
        <p:nvGrpSpPr>
          <p:cNvPr id="896" name="Graphic 106">
            <a:extLst>
              <a:ext uri="{FF2B5EF4-FFF2-40B4-BE49-F238E27FC236}">
                <a16:creationId xmlns:a16="http://schemas.microsoft.com/office/drawing/2014/main" id="{7CFB5672-AEA4-D36E-0199-466EB66FFC96}"/>
              </a:ext>
            </a:extLst>
          </p:cNvPr>
          <p:cNvGrpSpPr/>
          <p:nvPr/>
        </p:nvGrpSpPr>
        <p:grpSpPr>
          <a:xfrm>
            <a:off x="3943797" y="2819914"/>
            <a:ext cx="343775" cy="343775"/>
            <a:chOff x="7463690" y="4634724"/>
            <a:chExt cx="457200" cy="457200"/>
          </a:xfrm>
          <a:solidFill>
            <a:schemeClr val="bg1"/>
          </a:solidFill>
        </p:grpSpPr>
        <p:sp>
          <p:nvSpPr>
            <p:cNvPr id="897" name="Freeform 267">
              <a:extLst>
                <a:ext uri="{FF2B5EF4-FFF2-40B4-BE49-F238E27FC236}">
                  <a16:creationId xmlns:a16="http://schemas.microsoft.com/office/drawing/2014/main" id="{929E7C12-6E4D-7871-F3C6-069428C9F2A9}"/>
                </a:ext>
              </a:extLst>
            </p:cNvPr>
            <p:cNvSpPr/>
            <p:nvPr/>
          </p:nvSpPr>
          <p:spPr>
            <a:xfrm>
              <a:off x="7463690" y="4634724"/>
              <a:ext cx="457200" cy="457200"/>
            </a:xfrm>
            <a:custGeom>
              <a:avLst/>
              <a:gdLst>
                <a:gd name="connsiteX0" fmla="*/ 0 w 457200"/>
                <a:gd name="connsiteY0" fmla="*/ 0 h 457200"/>
                <a:gd name="connsiteX1" fmla="*/ 0 w 457200"/>
                <a:gd name="connsiteY1" fmla="*/ 457200 h 457200"/>
                <a:gd name="connsiteX2" fmla="*/ 457200 w 457200"/>
                <a:gd name="connsiteY2" fmla="*/ 457200 h 457200"/>
                <a:gd name="connsiteX3" fmla="*/ 457200 w 457200"/>
                <a:gd name="connsiteY3" fmla="*/ 0 h 457200"/>
                <a:gd name="connsiteX4" fmla="*/ 151606 w 457200"/>
                <a:gd name="connsiteY4" fmla="*/ 437356 h 457200"/>
                <a:gd name="connsiteX5" fmla="*/ 151606 w 457200"/>
                <a:gd name="connsiteY5" fmla="*/ 340519 h 457200"/>
                <a:gd name="connsiteX6" fmla="*/ 218281 w 457200"/>
                <a:gd name="connsiteY6" fmla="*/ 340519 h 457200"/>
                <a:gd name="connsiteX7" fmla="*/ 218281 w 457200"/>
                <a:gd name="connsiteY7" fmla="*/ 437356 h 457200"/>
                <a:gd name="connsiteX8" fmla="*/ 238125 w 457200"/>
                <a:gd name="connsiteY8" fmla="*/ 437356 h 457200"/>
                <a:gd name="connsiteX9" fmla="*/ 238125 w 457200"/>
                <a:gd name="connsiteY9" fmla="*/ 340519 h 457200"/>
                <a:gd name="connsiteX10" fmla="*/ 304800 w 457200"/>
                <a:gd name="connsiteY10" fmla="*/ 340519 h 457200"/>
                <a:gd name="connsiteX11" fmla="*/ 304800 w 457200"/>
                <a:gd name="connsiteY11" fmla="*/ 437356 h 457200"/>
                <a:gd name="connsiteX12" fmla="*/ 437356 w 457200"/>
                <a:gd name="connsiteY12" fmla="*/ 437356 h 457200"/>
                <a:gd name="connsiteX13" fmla="*/ 381000 w 457200"/>
                <a:gd name="connsiteY13" fmla="*/ 437356 h 457200"/>
                <a:gd name="connsiteX14" fmla="*/ 381000 w 457200"/>
                <a:gd name="connsiteY14" fmla="*/ 150813 h 457200"/>
                <a:gd name="connsiteX15" fmla="*/ 297656 w 457200"/>
                <a:gd name="connsiteY15" fmla="*/ 150813 h 457200"/>
                <a:gd name="connsiteX16" fmla="*/ 292100 w 457200"/>
                <a:gd name="connsiteY16" fmla="*/ 170656 h 457200"/>
                <a:gd name="connsiteX17" fmla="*/ 361156 w 457200"/>
                <a:gd name="connsiteY17" fmla="*/ 170656 h 457200"/>
                <a:gd name="connsiteX18" fmla="*/ 361156 w 457200"/>
                <a:gd name="connsiteY18" fmla="*/ 437356 h 457200"/>
                <a:gd name="connsiteX19" fmla="*/ 324644 w 457200"/>
                <a:gd name="connsiteY19" fmla="*/ 437356 h 457200"/>
                <a:gd name="connsiteX20" fmla="*/ 324644 w 457200"/>
                <a:gd name="connsiteY20" fmla="*/ 320675 h 457200"/>
                <a:gd name="connsiteX21" fmla="*/ 131763 w 457200"/>
                <a:gd name="connsiteY21" fmla="*/ 320675 h 457200"/>
                <a:gd name="connsiteX22" fmla="*/ 131763 w 457200"/>
                <a:gd name="connsiteY22" fmla="*/ 437356 h 457200"/>
                <a:gd name="connsiteX23" fmla="*/ 95250 w 457200"/>
                <a:gd name="connsiteY23" fmla="*/ 437356 h 457200"/>
                <a:gd name="connsiteX24" fmla="*/ 95250 w 457200"/>
                <a:gd name="connsiteY24" fmla="*/ 170656 h 457200"/>
                <a:gd name="connsiteX25" fmla="*/ 164306 w 457200"/>
                <a:gd name="connsiteY25" fmla="*/ 170656 h 457200"/>
                <a:gd name="connsiteX26" fmla="*/ 255705 w 457200"/>
                <a:gd name="connsiteY26" fmla="*/ 207051 h 457200"/>
                <a:gd name="connsiteX27" fmla="*/ 292100 w 457200"/>
                <a:gd name="connsiteY27" fmla="*/ 170656 h 457200"/>
                <a:gd name="connsiteX28" fmla="*/ 297656 w 457200"/>
                <a:gd name="connsiteY28" fmla="*/ 150813 h 457200"/>
                <a:gd name="connsiteX29" fmla="*/ 297656 w 457200"/>
                <a:gd name="connsiteY29" fmla="*/ 150813 h 457200"/>
                <a:gd name="connsiteX30" fmla="*/ 298450 w 457200"/>
                <a:gd name="connsiteY30" fmla="*/ 142875 h 457200"/>
                <a:gd name="connsiteX31" fmla="*/ 228600 w 457200"/>
                <a:gd name="connsiteY31" fmla="*/ 73025 h 457200"/>
                <a:gd name="connsiteX32" fmla="*/ 158750 w 457200"/>
                <a:gd name="connsiteY32" fmla="*/ 142875 h 457200"/>
                <a:gd name="connsiteX33" fmla="*/ 158750 w 457200"/>
                <a:gd name="connsiteY33" fmla="*/ 150813 h 457200"/>
                <a:gd name="connsiteX34" fmla="*/ 76200 w 457200"/>
                <a:gd name="connsiteY34" fmla="*/ 150813 h 457200"/>
                <a:gd name="connsiteX35" fmla="*/ 76200 w 457200"/>
                <a:gd name="connsiteY35" fmla="*/ 437356 h 457200"/>
                <a:gd name="connsiteX36" fmla="*/ 19050 w 457200"/>
                <a:gd name="connsiteY36" fmla="*/ 437356 h 457200"/>
                <a:gd name="connsiteX37" fmla="*/ 19050 w 457200"/>
                <a:gd name="connsiteY37" fmla="*/ 19050 h 457200"/>
                <a:gd name="connsiteX38" fmla="*/ 437356 w 457200"/>
                <a:gd name="connsiteY38" fmla="*/ 19050 h 457200"/>
                <a:gd name="connsiteX39" fmla="*/ 437356 w 457200"/>
                <a:gd name="connsiteY39" fmla="*/ 437356 h 457200"/>
                <a:gd name="connsiteX40" fmla="*/ 178594 w 457200"/>
                <a:gd name="connsiteY40" fmla="*/ 150813 h 457200"/>
                <a:gd name="connsiteX41" fmla="*/ 177800 w 457200"/>
                <a:gd name="connsiteY41" fmla="*/ 142875 h 457200"/>
                <a:gd name="connsiteX42" fmla="*/ 228600 w 457200"/>
                <a:gd name="connsiteY42" fmla="*/ 92075 h 457200"/>
                <a:gd name="connsiteX43" fmla="*/ 278606 w 457200"/>
                <a:gd name="connsiteY43" fmla="*/ 142875 h 457200"/>
                <a:gd name="connsiteX44" fmla="*/ 277813 w 457200"/>
                <a:gd name="connsiteY44" fmla="*/ 150813 h 457200"/>
                <a:gd name="connsiteX45" fmla="*/ 277813 w 457200"/>
                <a:gd name="connsiteY45" fmla="*/ 150813 h 457200"/>
                <a:gd name="connsiteX46" fmla="*/ 269875 w 457200"/>
                <a:gd name="connsiteY46" fmla="*/ 170656 h 457200"/>
                <a:gd name="connsiteX47" fmla="*/ 228600 w 457200"/>
                <a:gd name="connsiteY47" fmla="*/ 192881 h 457200"/>
                <a:gd name="connsiteX48" fmla="*/ 186531 w 457200"/>
                <a:gd name="connsiteY48" fmla="*/ 170656 h 457200"/>
                <a:gd name="connsiteX49" fmla="*/ 186531 w 457200"/>
                <a:gd name="connsiteY49" fmla="*/ 170656 h 457200"/>
                <a:gd name="connsiteX50" fmla="*/ 178594 w 457200"/>
                <a:gd name="connsiteY50" fmla="*/ 15081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57200" h="45720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151606" y="437356"/>
                  </a:moveTo>
                  <a:lnTo>
                    <a:pt x="151606" y="340519"/>
                  </a:lnTo>
                  <a:lnTo>
                    <a:pt x="218281" y="340519"/>
                  </a:lnTo>
                  <a:lnTo>
                    <a:pt x="218281" y="437356"/>
                  </a:lnTo>
                  <a:close/>
                  <a:moveTo>
                    <a:pt x="238125" y="437356"/>
                  </a:moveTo>
                  <a:lnTo>
                    <a:pt x="238125" y="340519"/>
                  </a:lnTo>
                  <a:lnTo>
                    <a:pt x="304800" y="340519"/>
                  </a:lnTo>
                  <a:lnTo>
                    <a:pt x="304800" y="437356"/>
                  </a:lnTo>
                  <a:close/>
                  <a:moveTo>
                    <a:pt x="437356" y="437356"/>
                  </a:moveTo>
                  <a:lnTo>
                    <a:pt x="381000" y="437356"/>
                  </a:lnTo>
                  <a:lnTo>
                    <a:pt x="381000" y="150813"/>
                  </a:lnTo>
                  <a:lnTo>
                    <a:pt x="297656" y="150813"/>
                  </a:lnTo>
                  <a:cubicBezTo>
                    <a:pt x="297027" y="157710"/>
                    <a:pt x="295144" y="164435"/>
                    <a:pt x="292100" y="170656"/>
                  </a:cubicBezTo>
                  <a:lnTo>
                    <a:pt x="361156" y="170656"/>
                  </a:lnTo>
                  <a:lnTo>
                    <a:pt x="361156" y="437356"/>
                  </a:lnTo>
                  <a:lnTo>
                    <a:pt x="324644" y="437356"/>
                  </a:lnTo>
                  <a:lnTo>
                    <a:pt x="324644" y="320675"/>
                  </a:lnTo>
                  <a:lnTo>
                    <a:pt x="131763" y="320675"/>
                  </a:lnTo>
                  <a:lnTo>
                    <a:pt x="131763" y="437356"/>
                  </a:lnTo>
                  <a:lnTo>
                    <a:pt x="95250" y="437356"/>
                  </a:lnTo>
                  <a:lnTo>
                    <a:pt x="95250" y="170656"/>
                  </a:lnTo>
                  <a:lnTo>
                    <a:pt x="164306" y="170656"/>
                  </a:lnTo>
                  <a:cubicBezTo>
                    <a:pt x="179495" y="205945"/>
                    <a:pt x="220416" y="222240"/>
                    <a:pt x="255705" y="207051"/>
                  </a:cubicBezTo>
                  <a:cubicBezTo>
                    <a:pt x="272044" y="200019"/>
                    <a:pt x="285068" y="186995"/>
                    <a:pt x="292100" y="170656"/>
                  </a:cubicBezTo>
                  <a:cubicBezTo>
                    <a:pt x="295144" y="164435"/>
                    <a:pt x="297027" y="157710"/>
                    <a:pt x="297656" y="150813"/>
                  </a:cubicBezTo>
                  <a:lnTo>
                    <a:pt x="297656" y="150813"/>
                  </a:lnTo>
                  <a:cubicBezTo>
                    <a:pt x="297656" y="148431"/>
                    <a:pt x="298450" y="145256"/>
                    <a:pt x="298450" y="142875"/>
                  </a:cubicBezTo>
                  <a:cubicBezTo>
                    <a:pt x="298450" y="104298"/>
                    <a:pt x="267177" y="73025"/>
                    <a:pt x="228600" y="73025"/>
                  </a:cubicBezTo>
                  <a:cubicBezTo>
                    <a:pt x="190023" y="73025"/>
                    <a:pt x="158750" y="104298"/>
                    <a:pt x="158750" y="142875"/>
                  </a:cubicBezTo>
                  <a:lnTo>
                    <a:pt x="158750" y="150813"/>
                  </a:lnTo>
                  <a:lnTo>
                    <a:pt x="76200" y="150813"/>
                  </a:lnTo>
                  <a:lnTo>
                    <a:pt x="76200" y="437356"/>
                  </a:lnTo>
                  <a:lnTo>
                    <a:pt x="19050" y="437356"/>
                  </a:lnTo>
                  <a:lnTo>
                    <a:pt x="19050" y="19050"/>
                  </a:lnTo>
                  <a:lnTo>
                    <a:pt x="437356" y="19050"/>
                  </a:lnTo>
                  <a:lnTo>
                    <a:pt x="437356" y="437356"/>
                  </a:lnTo>
                  <a:close/>
                  <a:moveTo>
                    <a:pt x="178594" y="150813"/>
                  </a:moveTo>
                  <a:cubicBezTo>
                    <a:pt x="178594" y="148431"/>
                    <a:pt x="177800" y="145256"/>
                    <a:pt x="177800" y="142875"/>
                  </a:cubicBezTo>
                  <a:cubicBezTo>
                    <a:pt x="177991" y="114898"/>
                    <a:pt x="200623" y="92266"/>
                    <a:pt x="228600" y="92075"/>
                  </a:cubicBezTo>
                  <a:cubicBezTo>
                    <a:pt x="256419" y="92337"/>
                    <a:pt x="278782" y="115056"/>
                    <a:pt x="278606" y="142875"/>
                  </a:cubicBezTo>
                  <a:cubicBezTo>
                    <a:pt x="278736" y="145545"/>
                    <a:pt x="278469" y="148221"/>
                    <a:pt x="277813" y="150813"/>
                  </a:cubicBezTo>
                  <a:lnTo>
                    <a:pt x="277813" y="150813"/>
                  </a:lnTo>
                  <a:cubicBezTo>
                    <a:pt x="276850" y="157982"/>
                    <a:pt x="274123" y="164801"/>
                    <a:pt x="269875" y="170656"/>
                  </a:cubicBezTo>
                  <a:cubicBezTo>
                    <a:pt x="260821" y="184634"/>
                    <a:pt x="245253" y="193017"/>
                    <a:pt x="228600" y="192881"/>
                  </a:cubicBezTo>
                  <a:cubicBezTo>
                    <a:pt x="211730" y="193029"/>
                    <a:pt x="195918" y="184675"/>
                    <a:pt x="186531" y="170656"/>
                  </a:cubicBezTo>
                  <a:lnTo>
                    <a:pt x="186531" y="170656"/>
                  </a:lnTo>
                  <a:cubicBezTo>
                    <a:pt x="182610" y="164626"/>
                    <a:pt x="179913" y="157884"/>
                    <a:pt x="178594" y="150813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1379" b="1"/>
            </a:p>
          </p:txBody>
        </p:sp>
        <p:sp>
          <p:nvSpPr>
            <p:cNvPr id="898" name="Freeform 268">
              <a:extLst>
                <a:ext uri="{FF2B5EF4-FFF2-40B4-BE49-F238E27FC236}">
                  <a16:creationId xmlns:a16="http://schemas.microsoft.com/office/drawing/2014/main" id="{323FB61F-06BB-77DD-BF07-B7258E2F76BD}"/>
                </a:ext>
              </a:extLst>
            </p:cNvPr>
            <p:cNvSpPr/>
            <p:nvPr/>
          </p:nvSpPr>
          <p:spPr>
            <a:xfrm>
              <a:off x="7593229" y="4870912"/>
              <a:ext cx="198119" cy="15240"/>
            </a:xfrm>
            <a:custGeom>
              <a:avLst/>
              <a:gdLst>
                <a:gd name="connsiteX0" fmla="*/ 0 w 198119"/>
                <a:gd name="connsiteY0" fmla="*/ 0 h 15240"/>
                <a:gd name="connsiteX1" fmla="*/ 198120 w 198119"/>
                <a:gd name="connsiteY1" fmla="*/ 0 h 15240"/>
                <a:gd name="connsiteX2" fmla="*/ 198120 w 198119"/>
                <a:gd name="connsiteY2" fmla="*/ 15240 h 15240"/>
                <a:gd name="connsiteX3" fmla="*/ 0 w 198119"/>
                <a:gd name="connsiteY3" fmla="*/ 15240 h 15240"/>
                <a:gd name="connsiteX4" fmla="*/ 0 w 198119"/>
                <a:gd name="connsiteY4" fmla="*/ 0 h 15240"/>
                <a:gd name="connsiteX5" fmla="*/ 0 w 198119"/>
                <a:gd name="connsiteY5" fmla="*/ 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240">
                  <a:moveTo>
                    <a:pt x="0" y="0"/>
                  </a:moveTo>
                  <a:lnTo>
                    <a:pt x="198120" y="0"/>
                  </a:lnTo>
                  <a:lnTo>
                    <a:pt x="198120" y="15240"/>
                  </a:lnTo>
                  <a:lnTo>
                    <a:pt x="0" y="152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1379" b="1"/>
            </a:p>
          </p:txBody>
        </p:sp>
        <p:sp>
          <p:nvSpPr>
            <p:cNvPr id="899" name="Freeform 269">
              <a:extLst>
                <a:ext uri="{FF2B5EF4-FFF2-40B4-BE49-F238E27FC236}">
                  <a16:creationId xmlns:a16="http://schemas.microsoft.com/office/drawing/2014/main" id="{247422B9-79AC-CFF1-7B39-6EC37F1998C1}"/>
                </a:ext>
              </a:extLst>
            </p:cNvPr>
            <p:cNvSpPr/>
            <p:nvPr/>
          </p:nvSpPr>
          <p:spPr>
            <a:xfrm>
              <a:off x="7593229" y="4901424"/>
              <a:ext cx="198119" cy="22828"/>
            </a:xfrm>
            <a:custGeom>
              <a:avLst/>
              <a:gdLst>
                <a:gd name="connsiteX0" fmla="*/ 0 w 198119"/>
                <a:gd name="connsiteY0" fmla="*/ 0 h 22828"/>
                <a:gd name="connsiteX1" fmla="*/ 198120 w 198119"/>
                <a:gd name="connsiteY1" fmla="*/ 0 h 22828"/>
                <a:gd name="connsiteX2" fmla="*/ 198120 w 198119"/>
                <a:gd name="connsiteY2" fmla="*/ 22828 h 22828"/>
                <a:gd name="connsiteX3" fmla="*/ 0 w 198119"/>
                <a:gd name="connsiteY3" fmla="*/ 22828 h 22828"/>
                <a:gd name="connsiteX4" fmla="*/ 0 w 198119"/>
                <a:gd name="connsiteY4" fmla="*/ 0 h 22828"/>
                <a:gd name="connsiteX5" fmla="*/ 0 w 198119"/>
                <a:gd name="connsiteY5" fmla="*/ 0 h 2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22828">
                  <a:moveTo>
                    <a:pt x="0" y="0"/>
                  </a:moveTo>
                  <a:lnTo>
                    <a:pt x="198120" y="0"/>
                  </a:lnTo>
                  <a:lnTo>
                    <a:pt x="198120" y="22828"/>
                  </a:lnTo>
                  <a:lnTo>
                    <a:pt x="0" y="2282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1379" b="1"/>
            </a:p>
          </p:txBody>
        </p:sp>
        <p:sp>
          <p:nvSpPr>
            <p:cNvPr id="900" name="Freeform 270">
              <a:extLst>
                <a:ext uri="{FF2B5EF4-FFF2-40B4-BE49-F238E27FC236}">
                  <a16:creationId xmlns:a16="http://schemas.microsoft.com/office/drawing/2014/main" id="{262BF56B-B3D0-8F50-9440-B579B7356C55}"/>
                </a:ext>
              </a:extLst>
            </p:cNvPr>
            <p:cNvSpPr/>
            <p:nvPr/>
          </p:nvSpPr>
          <p:spPr>
            <a:xfrm>
              <a:off x="7661810" y="4748992"/>
              <a:ext cx="60959" cy="53371"/>
            </a:xfrm>
            <a:custGeom>
              <a:avLst/>
              <a:gdLst>
                <a:gd name="connsiteX0" fmla="*/ 19622 w 60959"/>
                <a:gd name="connsiteY0" fmla="*/ 53372 h 53371"/>
                <a:gd name="connsiteX1" fmla="*/ 40799 w 60959"/>
                <a:gd name="connsiteY1" fmla="*/ 53372 h 53371"/>
                <a:gd name="connsiteX2" fmla="*/ 40799 w 60959"/>
                <a:gd name="connsiteY2" fmla="*/ 35719 h 53371"/>
                <a:gd name="connsiteX3" fmla="*/ 60960 w 60959"/>
                <a:gd name="connsiteY3" fmla="*/ 35719 h 53371"/>
                <a:gd name="connsiteX4" fmla="*/ 60960 w 60959"/>
                <a:gd name="connsiteY4" fmla="*/ 17208 h 53371"/>
                <a:gd name="connsiteX5" fmla="*/ 40799 w 60959"/>
                <a:gd name="connsiteY5" fmla="*/ 17208 h 53371"/>
                <a:gd name="connsiteX6" fmla="*/ 40799 w 60959"/>
                <a:gd name="connsiteY6" fmla="*/ 0 h 53371"/>
                <a:gd name="connsiteX7" fmla="*/ 19622 w 60959"/>
                <a:gd name="connsiteY7" fmla="*/ 0 h 53371"/>
                <a:gd name="connsiteX8" fmla="*/ 19622 w 60959"/>
                <a:gd name="connsiteY8" fmla="*/ 17208 h 53371"/>
                <a:gd name="connsiteX9" fmla="*/ 0 w 60959"/>
                <a:gd name="connsiteY9" fmla="*/ 17208 h 53371"/>
                <a:gd name="connsiteX10" fmla="*/ 0 w 60959"/>
                <a:gd name="connsiteY10" fmla="*/ 35719 h 53371"/>
                <a:gd name="connsiteX11" fmla="*/ 19622 w 60959"/>
                <a:gd name="connsiteY11" fmla="*/ 35719 h 53371"/>
                <a:gd name="connsiteX12" fmla="*/ 19622 w 60959"/>
                <a:gd name="connsiteY12" fmla="*/ 53372 h 53371"/>
                <a:gd name="connsiteX13" fmla="*/ 19622 w 60959"/>
                <a:gd name="connsiteY13" fmla="*/ 53372 h 53371"/>
                <a:gd name="connsiteX14" fmla="*/ 19622 w 60959"/>
                <a:gd name="connsiteY14" fmla="*/ 53372 h 53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959" h="53371">
                  <a:moveTo>
                    <a:pt x="19622" y="53372"/>
                  </a:moveTo>
                  <a:lnTo>
                    <a:pt x="40799" y="53372"/>
                  </a:lnTo>
                  <a:lnTo>
                    <a:pt x="40799" y="35719"/>
                  </a:lnTo>
                  <a:lnTo>
                    <a:pt x="60960" y="35719"/>
                  </a:lnTo>
                  <a:lnTo>
                    <a:pt x="60960" y="17208"/>
                  </a:lnTo>
                  <a:lnTo>
                    <a:pt x="40799" y="17208"/>
                  </a:lnTo>
                  <a:lnTo>
                    <a:pt x="40799" y="0"/>
                  </a:lnTo>
                  <a:lnTo>
                    <a:pt x="19622" y="0"/>
                  </a:lnTo>
                  <a:lnTo>
                    <a:pt x="19622" y="17208"/>
                  </a:lnTo>
                  <a:lnTo>
                    <a:pt x="0" y="17208"/>
                  </a:lnTo>
                  <a:lnTo>
                    <a:pt x="0" y="35719"/>
                  </a:lnTo>
                  <a:lnTo>
                    <a:pt x="19622" y="35719"/>
                  </a:lnTo>
                  <a:lnTo>
                    <a:pt x="19622" y="53372"/>
                  </a:lnTo>
                  <a:lnTo>
                    <a:pt x="19622" y="53372"/>
                  </a:lnTo>
                  <a:lnTo>
                    <a:pt x="19622" y="53372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1379" b="1"/>
            </a:p>
          </p:txBody>
        </p:sp>
      </p:grpSp>
      <p:sp>
        <p:nvSpPr>
          <p:cNvPr id="901" name="Freeform 141">
            <a:extLst>
              <a:ext uri="{FF2B5EF4-FFF2-40B4-BE49-F238E27FC236}">
                <a16:creationId xmlns:a16="http://schemas.microsoft.com/office/drawing/2014/main" id="{514FD342-2D1D-B4A6-A596-ED3C6EF4D5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943797" y="3408772"/>
            <a:ext cx="343775" cy="343775"/>
          </a:xfrm>
          <a:custGeom>
            <a:avLst/>
            <a:gdLst>
              <a:gd name="T0" fmla="*/ 0 w 583"/>
              <a:gd name="T1" fmla="*/ 0 h 584"/>
              <a:gd name="T2" fmla="*/ 0 w 583"/>
              <a:gd name="T3" fmla="*/ 583 h 584"/>
              <a:gd name="T4" fmla="*/ 583 w 583"/>
              <a:gd name="T5" fmla="*/ 584 h 584"/>
              <a:gd name="T6" fmla="*/ 583 w 583"/>
              <a:gd name="T7" fmla="*/ 0 h 584"/>
              <a:gd name="T8" fmla="*/ 487 w 583"/>
              <a:gd name="T9" fmla="*/ 559 h 584"/>
              <a:gd name="T10" fmla="*/ 96 w 583"/>
              <a:gd name="T11" fmla="*/ 559 h 584"/>
              <a:gd name="T12" fmla="*/ 96 w 583"/>
              <a:gd name="T13" fmla="*/ 478 h 584"/>
              <a:gd name="T14" fmla="*/ 175 w 583"/>
              <a:gd name="T15" fmla="*/ 416 h 584"/>
              <a:gd name="T16" fmla="*/ 134 w 583"/>
              <a:gd name="T17" fmla="*/ 480 h 584"/>
              <a:gd name="T18" fmla="*/ 161 w 583"/>
              <a:gd name="T19" fmla="*/ 544 h 584"/>
              <a:gd name="T20" fmla="*/ 189 w 583"/>
              <a:gd name="T21" fmla="*/ 452 h 584"/>
              <a:gd name="T22" fmla="*/ 216 w 583"/>
              <a:gd name="T23" fmla="*/ 544 h 584"/>
              <a:gd name="T24" fmla="*/ 244 w 583"/>
              <a:gd name="T25" fmla="*/ 480 h 584"/>
              <a:gd name="T26" fmla="*/ 202 w 583"/>
              <a:gd name="T27" fmla="*/ 403 h 584"/>
              <a:gd name="T28" fmla="*/ 239 w 583"/>
              <a:gd name="T29" fmla="*/ 384 h 584"/>
              <a:gd name="T30" fmla="*/ 272 w 583"/>
              <a:gd name="T31" fmla="*/ 442 h 584"/>
              <a:gd name="T32" fmla="*/ 311 w 583"/>
              <a:gd name="T33" fmla="*/ 442 h 584"/>
              <a:gd name="T34" fmla="*/ 319 w 583"/>
              <a:gd name="T35" fmla="*/ 429 h 584"/>
              <a:gd name="T36" fmla="*/ 344 w 583"/>
              <a:gd name="T37" fmla="*/ 384 h 584"/>
              <a:gd name="T38" fmla="*/ 371 w 583"/>
              <a:gd name="T39" fmla="*/ 399 h 584"/>
              <a:gd name="T40" fmla="*/ 346 w 583"/>
              <a:gd name="T41" fmla="*/ 497 h 584"/>
              <a:gd name="T42" fmla="*/ 422 w 583"/>
              <a:gd name="T43" fmla="*/ 497 h 584"/>
              <a:gd name="T44" fmla="*/ 398 w 583"/>
              <a:gd name="T45" fmla="*/ 412 h 584"/>
              <a:gd name="T46" fmla="*/ 487 w 583"/>
              <a:gd name="T47" fmla="*/ 478 h 584"/>
              <a:gd name="T48" fmla="*/ 398 w 583"/>
              <a:gd name="T49" fmla="*/ 497 h 584"/>
              <a:gd name="T50" fmla="*/ 371 w 583"/>
              <a:gd name="T51" fmla="*/ 497 h 584"/>
              <a:gd name="T52" fmla="*/ 398 w 583"/>
              <a:gd name="T53" fmla="*/ 497 h 584"/>
              <a:gd name="T54" fmla="*/ 418 w 583"/>
              <a:gd name="T55" fmla="*/ 396 h 584"/>
              <a:gd name="T56" fmla="*/ 350 w 583"/>
              <a:gd name="T57" fmla="*/ 361 h 584"/>
              <a:gd name="T58" fmla="*/ 354 w 583"/>
              <a:gd name="T59" fmla="*/ 320 h 584"/>
              <a:gd name="T60" fmla="*/ 394 w 583"/>
              <a:gd name="T61" fmla="*/ 225 h 584"/>
              <a:gd name="T62" fmla="*/ 381 w 583"/>
              <a:gd name="T63" fmla="*/ 211 h 584"/>
              <a:gd name="T64" fmla="*/ 257 w 583"/>
              <a:gd name="T65" fmla="*/ 126 h 584"/>
              <a:gd name="T66" fmla="*/ 237 w 583"/>
              <a:gd name="T67" fmla="*/ 117 h 584"/>
              <a:gd name="T68" fmla="*/ 229 w 583"/>
              <a:gd name="T69" fmla="*/ 320 h 584"/>
              <a:gd name="T70" fmla="*/ 232 w 583"/>
              <a:gd name="T71" fmla="*/ 361 h 584"/>
              <a:gd name="T72" fmla="*/ 165 w 583"/>
              <a:gd name="T73" fmla="*/ 396 h 584"/>
              <a:gd name="T74" fmla="*/ 165 w 583"/>
              <a:gd name="T75" fmla="*/ 200 h 584"/>
              <a:gd name="T76" fmla="*/ 418 w 583"/>
              <a:gd name="T77" fmla="*/ 197 h 584"/>
              <a:gd name="T78" fmla="*/ 323 w 583"/>
              <a:gd name="T79" fmla="*/ 371 h 584"/>
              <a:gd name="T80" fmla="*/ 291 w 583"/>
              <a:gd name="T81" fmla="*/ 430 h 584"/>
              <a:gd name="T82" fmla="*/ 283 w 583"/>
              <a:gd name="T83" fmla="*/ 417 h 584"/>
              <a:gd name="T84" fmla="*/ 259 w 583"/>
              <a:gd name="T85" fmla="*/ 371 h 584"/>
              <a:gd name="T86" fmla="*/ 257 w 583"/>
              <a:gd name="T87" fmla="*/ 346 h 584"/>
              <a:gd name="T88" fmla="*/ 326 w 583"/>
              <a:gd name="T89" fmla="*/ 347 h 584"/>
              <a:gd name="T90" fmla="*/ 323 w 583"/>
              <a:gd name="T91" fmla="*/ 371 h 584"/>
              <a:gd name="T92" fmla="*/ 312 w 583"/>
              <a:gd name="T93" fmla="*/ 325 h 584"/>
              <a:gd name="T94" fmla="*/ 271 w 583"/>
              <a:gd name="T95" fmla="*/ 325 h 584"/>
              <a:gd name="T96" fmla="*/ 237 w 583"/>
              <a:gd name="T97" fmla="*/ 151 h 584"/>
              <a:gd name="T98" fmla="*/ 366 w 583"/>
              <a:gd name="T99" fmla="*/ 237 h 584"/>
              <a:gd name="T100" fmla="*/ 312 w 583"/>
              <a:gd name="T101" fmla="*/ 325 h 584"/>
              <a:gd name="T102" fmla="*/ 558 w 583"/>
              <a:gd name="T103" fmla="*/ 559 h 584"/>
              <a:gd name="T104" fmla="*/ 510 w 583"/>
              <a:gd name="T105" fmla="*/ 559 h 584"/>
              <a:gd name="T106" fmla="*/ 478 w 583"/>
              <a:gd name="T107" fmla="*/ 426 h 584"/>
              <a:gd name="T108" fmla="*/ 444 w 583"/>
              <a:gd name="T109" fmla="*/ 409 h 584"/>
              <a:gd name="T110" fmla="*/ 295 w 583"/>
              <a:gd name="T111" fmla="*/ 45 h 584"/>
              <a:gd name="T112" fmla="*/ 138 w 583"/>
              <a:gd name="T113" fmla="*/ 409 h 584"/>
              <a:gd name="T114" fmla="*/ 104 w 583"/>
              <a:gd name="T115" fmla="*/ 426 h 584"/>
              <a:gd name="T116" fmla="*/ 72 w 583"/>
              <a:gd name="T117" fmla="*/ 559 h 584"/>
              <a:gd name="T118" fmla="*/ 25 w 583"/>
              <a:gd name="T119" fmla="*/ 559 h 584"/>
              <a:gd name="T120" fmla="*/ 24 w 583"/>
              <a:gd name="T121" fmla="*/ 25 h 584"/>
              <a:gd name="T122" fmla="*/ 558 w 583"/>
              <a:gd name="T123" fmla="*/ 25 h 584"/>
              <a:gd name="T124" fmla="*/ 558 w 583"/>
              <a:gd name="T125" fmla="*/ 559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83" h="584">
                <a:moveTo>
                  <a:pt x="58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4"/>
                  <a:pt x="0" y="584"/>
                  <a:pt x="0" y="584"/>
                </a:cubicBezTo>
                <a:cubicBezTo>
                  <a:pt x="583" y="584"/>
                  <a:pt x="583" y="584"/>
                  <a:pt x="583" y="584"/>
                </a:cubicBezTo>
                <a:cubicBezTo>
                  <a:pt x="583" y="584"/>
                  <a:pt x="583" y="584"/>
                  <a:pt x="583" y="583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0"/>
                  <a:pt x="583" y="0"/>
                  <a:pt x="583" y="0"/>
                </a:cubicBezTo>
                <a:close/>
                <a:moveTo>
                  <a:pt x="487" y="559"/>
                </a:moveTo>
                <a:cubicBezTo>
                  <a:pt x="487" y="559"/>
                  <a:pt x="487" y="559"/>
                  <a:pt x="487" y="559"/>
                </a:cubicBezTo>
                <a:cubicBezTo>
                  <a:pt x="96" y="559"/>
                  <a:pt x="96" y="559"/>
                  <a:pt x="96" y="559"/>
                </a:cubicBezTo>
                <a:cubicBezTo>
                  <a:pt x="96" y="559"/>
                  <a:pt x="96" y="559"/>
                  <a:pt x="96" y="559"/>
                </a:cubicBezTo>
                <a:cubicBezTo>
                  <a:pt x="96" y="478"/>
                  <a:pt x="96" y="478"/>
                  <a:pt x="96" y="478"/>
                </a:cubicBezTo>
                <a:cubicBezTo>
                  <a:pt x="96" y="465"/>
                  <a:pt x="103" y="453"/>
                  <a:pt x="115" y="447"/>
                </a:cubicBezTo>
                <a:cubicBezTo>
                  <a:pt x="175" y="416"/>
                  <a:pt x="175" y="416"/>
                  <a:pt x="175" y="416"/>
                </a:cubicBezTo>
                <a:cubicBezTo>
                  <a:pt x="175" y="427"/>
                  <a:pt x="175" y="427"/>
                  <a:pt x="175" y="427"/>
                </a:cubicBezTo>
                <a:cubicBezTo>
                  <a:pt x="151" y="433"/>
                  <a:pt x="134" y="454"/>
                  <a:pt x="134" y="480"/>
                </a:cubicBezTo>
                <a:cubicBezTo>
                  <a:pt x="134" y="544"/>
                  <a:pt x="134" y="544"/>
                  <a:pt x="134" y="544"/>
                </a:cubicBezTo>
                <a:cubicBezTo>
                  <a:pt x="161" y="544"/>
                  <a:pt x="161" y="544"/>
                  <a:pt x="161" y="544"/>
                </a:cubicBezTo>
                <a:cubicBezTo>
                  <a:pt x="161" y="480"/>
                  <a:pt x="161" y="480"/>
                  <a:pt x="161" y="480"/>
                </a:cubicBezTo>
                <a:cubicBezTo>
                  <a:pt x="161" y="465"/>
                  <a:pt x="173" y="452"/>
                  <a:pt x="189" y="452"/>
                </a:cubicBezTo>
                <a:cubicBezTo>
                  <a:pt x="204" y="452"/>
                  <a:pt x="216" y="465"/>
                  <a:pt x="216" y="480"/>
                </a:cubicBezTo>
                <a:cubicBezTo>
                  <a:pt x="216" y="544"/>
                  <a:pt x="216" y="544"/>
                  <a:pt x="216" y="544"/>
                </a:cubicBezTo>
                <a:cubicBezTo>
                  <a:pt x="244" y="544"/>
                  <a:pt x="244" y="544"/>
                  <a:pt x="244" y="544"/>
                </a:cubicBezTo>
                <a:cubicBezTo>
                  <a:pt x="244" y="480"/>
                  <a:pt x="244" y="480"/>
                  <a:pt x="244" y="480"/>
                </a:cubicBezTo>
                <a:cubicBezTo>
                  <a:pt x="244" y="454"/>
                  <a:pt x="226" y="433"/>
                  <a:pt x="202" y="427"/>
                </a:cubicBezTo>
                <a:cubicBezTo>
                  <a:pt x="202" y="403"/>
                  <a:pt x="202" y="403"/>
                  <a:pt x="202" y="403"/>
                </a:cubicBezTo>
                <a:cubicBezTo>
                  <a:pt x="239" y="384"/>
                  <a:pt x="239" y="384"/>
                  <a:pt x="239" y="384"/>
                </a:cubicBezTo>
                <a:cubicBezTo>
                  <a:pt x="239" y="384"/>
                  <a:pt x="239" y="384"/>
                  <a:pt x="239" y="384"/>
                </a:cubicBezTo>
                <a:cubicBezTo>
                  <a:pt x="245" y="399"/>
                  <a:pt x="253" y="413"/>
                  <a:pt x="264" y="429"/>
                </a:cubicBezTo>
                <a:cubicBezTo>
                  <a:pt x="266" y="433"/>
                  <a:pt x="269" y="438"/>
                  <a:pt x="272" y="442"/>
                </a:cubicBezTo>
                <a:cubicBezTo>
                  <a:pt x="272" y="442"/>
                  <a:pt x="272" y="442"/>
                  <a:pt x="272" y="442"/>
                </a:cubicBezTo>
                <a:cubicBezTo>
                  <a:pt x="311" y="442"/>
                  <a:pt x="311" y="442"/>
                  <a:pt x="311" y="442"/>
                </a:cubicBezTo>
                <a:cubicBezTo>
                  <a:pt x="311" y="442"/>
                  <a:pt x="311" y="442"/>
                  <a:pt x="311" y="442"/>
                </a:cubicBezTo>
                <a:cubicBezTo>
                  <a:pt x="314" y="438"/>
                  <a:pt x="316" y="433"/>
                  <a:pt x="319" y="429"/>
                </a:cubicBezTo>
                <a:cubicBezTo>
                  <a:pt x="329" y="413"/>
                  <a:pt x="338" y="399"/>
                  <a:pt x="343" y="384"/>
                </a:cubicBezTo>
                <a:cubicBezTo>
                  <a:pt x="343" y="384"/>
                  <a:pt x="344" y="384"/>
                  <a:pt x="344" y="384"/>
                </a:cubicBezTo>
                <a:cubicBezTo>
                  <a:pt x="371" y="398"/>
                  <a:pt x="371" y="398"/>
                  <a:pt x="371" y="398"/>
                </a:cubicBezTo>
                <a:cubicBezTo>
                  <a:pt x="371" y="398"/>
                  <a:pt x="371" y="398"/>
                  <a:pt x="371" y="399"/>
                </a:cubicBezTo>
                <a:cubicBezTo>
                  <a:pt x="371" y="462"/>
                  <a:pt x="371" y="462"/>
                  <a:pt x="371" y="462"/>
                </a:cubicBezTo>
                <a:cubicBezTo>
                  <a:pt x="356" y="467"/>
                  <a:pt x="346" y="481"/>
                  <a:pt x="346" y="497"/>
                </a:cubicBezTo>
                <a:cubicBezTo>
                  <a:pt x="346" y="518"/>
                  <a:pt x="363" y="535"/>
                  <a:pt x="384" y="535"/>
                </a:cubicBezTo>
                <a:cubicBezTo>
                  <a:pt x="405" y="535"/>
                  <a:pt x="422" y="518"/>
                  <a:pt x="422" y="497"/>
                </a:cubicBezTo>
                <a:cubicBezTo>
                  <a:pt x="422" y="481"/>
                  <a:pt x="412" y="467"/>
                  <a:pt x="398" y="462"/>
                </a:cubicBezTo>
                <a:cubicBezTo>
                  <a:pt x="398" y="412"/>
                  <a:pt x="398" y="412"/>
                  <a:pt x="398" y="412"/>
                </a:cubicBezTo>
                <a:cubicBezTo>
                  <a:pt x="468" y="447"/>
                  <a:pt x="468" y="447"/>
                  <a:pt x="468" y="447"/>
                </a:cubicBezTo>
                <a:cubicBezTo>
                  <a:pt x="479" y="453"/>
                  <a:pt x="487" y="465"/>
                  <a:pt x="487" y="478"/>
                </a:cubicBezTo>
                <a:lnTo>
                  <a:pt x="487" y="559"/>
                </a:lnTo>
                <a:close/>
                <a:moveTo>
                  <a:pt x="398" y="497"/>
                </a:moveTo>
                <a:cubicBezTo>
                  <a:pt x="398" y="505"/>
                  <a:pt x="392" y="511"/>
                  <a:pt x="384" y="511"/>
                </a:cubicBezTo>
                <a:cubicBezTo>
                  <a:pt x="377" y="511"/>
                  <a:pt x="371" y="505"/>
                  <a:pt x="371" y="497"/>
                </a:cubicBezTo>
                <a:cubicBezTo>
                  <a:pt x="371" y="490"/>
                  <a:pt x="377" y="484"/>
                  <a:pt x="384" y="484"/>
                </a:cubicBezTo>
                <a:cubicBezTo>
                  <a:pt x="392" y="484"/>
                  <a:pt x="398" y="490"/>
                  <a:pt x="398" y="497"/>
                </a:cubicBezTo>
                <a:close/>
                <a:moveTo>
                  <a:pt x="418" y="395"/>
                </a:moveTo>
                <a:cubicBezTo>
                  <a:pt x="418" y="396"/>
                  <a:pt x="418" y="396"/>
                  <a:pt x="418" y="396"/>
                </a:cubicBezTo>
                <a:cubicBezTo>
                  <a:pt x="350" y="361"/>
                  <a:pt x="350" y="361"/>
                  <a:pt x="350" y="361"/>
                </a:cubicBezTo>
                <a:cubicBezTo>
                  <a:pt x="350" y="361"/>
                  <a:pt x="350" y="361"/>
                  <a:pt x="350" y="361"/>
                </a:cubicBezTo>
                <a:cubicBezTo>
                  <a:pt x="352" y="349"/>
                  <a:pt x="354" y="336"/>
                  <a:pt x="354" y="320"/>
                </a:cubicBezTo>
                <a:cubicBezTo>
                  <a:pt x="354" y="320"/>
                  <a:pt x="354" y="320"/>
                  <a:pt x="354" y="320"/>
                </a:cubicBezTo>
                <a:cubicBezTo>
                  <a:pt x="376" y="294"/>
                  <a:pt x="390" y="262"/>
                  <a:pt x="394" y="227"/>
                </a:cubicBezTo>
                <a:cubicBezTo>
                  <a:pt x="394" y="225"/>
                  <a:pt x="394" y="225"/>
                  <a:pt x="394" y="225"/>
                </a:cubicBezTo>
                <a:cubicBezTo>
                  <a:pt x="381" y="211"/>
                  <a:pt x="381" y="211"/>
                  <a:pt x="381" y="211"/>
                </a:cubicBezTo>
                <a:cubicBezTo>
                  <a:pt x="381" y="211"/>
                  <a:pt x="381" y="211"/>
                  <a:pt x="381" y="211"/>
                </a:cubicBezTo>
                <a:cubicBezTo>
                  <a:pt x="274" y="211"/>
                  <a:pt x="257" y="130"/>
                  <a:pt x="257" y="126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37" y="117"/>
                  <a:pt x="237" y="117"/>
                  <a:pt x="237" y="117"/>
                </a:cubicBezTo>
                <a:cubicBezTo>
                  <a:pt x="237" y="117"/>
                  <a:pt x="237" y="117"/>
                  <a:pt x="237" y="117"/>
                </a:cubicBezTo>
                <a:cubicBezTo>
                  <a:pt x="207" y="137"/>
                  <a:pt x="188" y="171"/>
                  <a:pt x="188" y="207"/>
                </a:cubicBezTo>
                <a:cubicBezTo>
                  <a:pt x="188" y="249"/>
                  <a:pt x="203" y="288"/>
                  <a:pt x="229" y="320"/>
                </a:cubicBezTo>
                <a:cubicBezTo>
                  <a:pt x="229" y="320"/>
                  <a:pt x="229" y="320"/>
                  <a:pt x="229" y="320"/>
                </a:cubicBezTo>
                <a:cubicBezTo>
                  <a:pt x="229" y="336"/>
                  <a:pt x="230" y="349"/>
                  <a:pt x="232" y="361"/>
                </a:cubicBezTo>
                <a:cubicBezTo>
                  <a:pt x="232" y="361"/>
                  <a:pt x="232" y="361"/>
                  <a:pt x="232" y="361"/>
                </a:cubicBezTo>
                <a:cubicBezTo>
                  <a:pt x="165" y="396"/>
                  <a:pt x="165" y="396"/>
                  <a:pt x="165" y="396"/>
                </a:cubicBezTo>
                <a:cubicBezTo>
                  <a:pt x="165" y="396"/>
                  <a:pt x="165" y="396"/>
                  <a:pt x="165" y="395"/>
                </a:cubicBezTo>
                <a:cubicBezTo>
                  <a:pt x="165" y="200"/>
                  <a:pt x="165" y="200"/>
                  <a:pt x="165" y="200"/>
                </a:cubicBezTo>
                <a:cubicBezTo>
                  <a:pt x="165" y="131"/>
                  <a:pt x="219" y="73"/>
                  <a:pt x="288" y="71"/>
                </a:cubicBezTo>
                <a:cubicBezTo>
                  <a:pt x="359" y="69"/>
                  <a:pt x="418" y="126"/>
                  <a:pt x="418" y="197"/>
                </a:cubicBezTo>
                <a:lnTo>
                  <a:pt x="418" y="395"/>
                </a:lnTo>
                <a:close/>
                <a:moveTo>
                  <a:pt x="323" y="371"/>
                </a:moveTo>
                <a:cubicBezTo>
                  <a:pt x="318" y="386"/>
                  <a:pt x="310" y="399"/>
                  <a:pt x="299" y="417"/>
                </a:cubicBezTo>
                <a:cubicBezTo>
                  <a:pt x="297" y="421"/>
                  <a:pt x="294" y="425"/>
                  <a:pt x="291" y="430"/>
                </a:cubicBezTo>
                <a:cubicBezTo>
                  <a:pt x="291" y="430"/>
                  <a:pt x="291" y="430"/>
                  <a:pt x="291" y="430"/>
                </a:cubicBezTo>
                <a:cubicBezTo>
                  <a:pt x="288" y="425"/>
                  <a:pt x="286" y="421"/>
                  <a:pt x="283" y="417"/>
                </a:cubicBezTo>
                <a:cubicBezTo>
                  <a:pt x="272" y="399"/>
                  <a:pt x="264" y="386"/>
                  <a:pt x="259" y="371"/>
                </a:cubicBezTo>
                <a:cubicBezTo>
                  <a:pt x="259" y="371"/>
                  <a:pt x="259" y="371"/>
                  <a:pt x="259" y="371"/>
                </a:cubicBezTo>
                <a:cubicBezTo>
                  <a:pt x="259" y="355"/>
                  <a:pt x="254" y="348"/>
                  <a:pt x="256" y="347"/>
                </a:cubicBezTo>
                <a:cubicBezTo>
                  <a:pt x="256" y="347"/>
                  <a:pt x="257" y="346"/>
                  <a:pt x="257" y="346"/>
                </a:cubicBezTo>
                <a:cubicBezTo>
                  <a:pt x="261" y="349"/>
                  <a:pt x="274" y="359"/>
                  <a:pt x="294" y="358"/>
                </a:cubicBezTo>
                <a:cubicBezTo>
                  <a:pt x="310" y="357"/>
                  <a:pt x="321" y="350"/>
                  <a:pt x="326" y="347"/>
                </a:cubicBezTo>
                <a:cubicBezTo>
                  <a:pt x="326" y="347"/>
                  <a:pt x="326" y="347"/>
                  <a:pt x="326" y="347"/>
                </a:cubicBezTo>
                <a:cubicBezTo>
                  <a:pt x="328" y="349"/>
                  <a:pt x="323" y="355"/>
                  <a:pt x="323" y="371"/>
                </a:cubicBezTo>
                <a:cubicBezTo>
                  <a:pt x="323" y="371"/>
                  <a:pt x="323" y="371"/>
                  <a:pt x="323" y="371"/>
                </a:cubicBezTo>
                <a:close/>
                <a:moveTo>
                  <a:pt x="312" y="325"/>
                </a:moveTo>
                <a:cubicBezTo>
                  <a:pt x="312" y="325"/>
                  <a:pt x="312" y="325"/>
                  <a:pt x="312" y="325"/>
                </a:cubicBezTo>
                <a:cubicBezTo>
                  <a:pt x="300" y="334"/>
                  <a:pt x="283" y="334"/>
                  <a:pt x="271" y="325"/>
                </a:cubicBezTo>
                <a:cubicBezTo>
                  <a:pt x="235" y="296"/>
                  <a:pt x="214" y="253"/>
                  <a:pt x="214" y="207"/>
                </a:cubicBezTo>
                <a:cubicBezTo>
                  <a:pt x="214" y="186"/>
                  <a:pt x="223" y="166"/>
                  <a:pt x="237" y="151"/>
                </a:cubicBezTo>
                <a:cubicBezTo>
                  <a:pt x="237" y="151"/>
                  <a:pt x="237" y="151"/>
                  <a:pt x="237" y="151"/>
                </a:cubicBezTo>
                <a:cubicBezTo>
                  <a:pt x="248" y="178"/>
                  <a:pt x="281" y="231"/>
                  <a:pt x="366" y="237"/>
                </a:cubicBezTo>
                <a:cubicBezTo>
                  <a:pt x="366" y="237"/>
                  <a:pt x="366" y="237"/>
                  <a:pt x="366" y="237"/>
                </a:cubicBezTo>
                <a:cubicBezTo>
                  <a:pt x="359" y="271"/>
                  <a:pt x="339" y="303"/>
                  <a:pt x="312" y="325"/>
                </a:cubicBezTo>
                <a:close/>
                <a:moveTo>
                  <a:pt x="558" y="559"/>
                </a:moveTo>
                <a:cubicBezTo>
                  <a:pt x="558" y="559"/>
                  <a:pt x="558" y="559"/>
                  <a:pt x="558" y="559"/>
                </a:cubicBezTo>
                <a:cubicBezTo>
                  <a:pt x="510" y="559"/>
                  <a:pt x="510" y="559"/>
                  <a:pt x="510" y="559"/>
                </a:cubicBezTo>
                <a:cubicBezTo>
                  <a:pt x="510" y="559"/>
                  <a:pt x="510" y="559"/>
                  <a:pt x="510" y="559"/>
                </a:cubicBezTo>
                <a:cubicBezTo>
                  <a:pt x="510" y="478"/>
                  <a:pt x="510" y="478"/>
                  <a:pt x="510" y="478"/>
                </a:cubicBezTo>
                <a:cubicBezTo>
                  <a:pt x="510" y="456"/>
                  <a:pt x="498" y="436"/>
                  <a:pt x="478" y="426"/>
                </a:cubicBezTo>
                <a:cubicBezTo>
                  <a:pt x="444" y="409"/>
                  <a:pt x="444" y="409"/>
                  <a:pt x="444" y="409"/>
                </a:cubicBezTo>
                <a:cubicBezTo>
                  <a:pt x="444" y="409"/>
                  <a:pt x="444" y="409"/>
                  <a:pt x="444" y="409"/>
                </a:cubicBezTo>
                <a:cubicBezTo>
                  <a:pt x="444" y="200"/>
                  <a:pt x="444" y="200"/>
                  <a:pt x="444" y="200"/>
                </a:cubicBezTo>
                <a:cubicBezTo>
                  <a:pt x="444" y="117"/>
                  <a:pt x="378" y="47"/>
                  <a:pt x="295" y="45"/>
                </a:cubicBezTo>
                <a:cubicBezTo>
                  <a:pt x="209" y="43"/>
                  <a:pt x="138" y="112"/>
                  <a:pt x="138" y="197"/>
                </a:cubicBezTo>
                <a:cubicBezTo>
                  <a:pt x="138" y="409"/>
                  <a:pt x="138" y="409"/>
                  <a:pt x="138" y="409"/>
                </a:cubicBezTo>
                <a:cubicBezTo>
                  <a:pt x="138" y="409"/>
                  <a:pt x="138" y="409"/>
                  <a:pt x="138" y="409"/>
                </a:cubicBezTo>
                <a:cubicBezTo>
                  <a:pt x="104" y="426"/>
                  <a:pt x="104" y="426"/>
                  <a:pt x="104" y="426"/>
                </a:cubicBezTo>
                <a:cubicBezTo>
                  <a:pt x="85" y="436"/>
                  <a:pt x="72" y="456"/>
                  <a:pt x="72" y="478"/>
                </a:cubicBezTo>
                <a:cubicBezTo>
                  <a:pt x="72" y="559"/>
                  <a:pt x="72" y="559"/>
                  <a:pt x="72" y="559"/>
                </a:cubicBezTo>
                <a:cubicBezTo>
                  <a:pt x="72" y="559"/>
                  <a:pt x="72" y="559"/>
                  <a:pt x="72" y="559"/>
                </a:cubicBezTo>
                <a:cubicBezTo>
                  <a:pt x="25" y="559"/>
                  <a:pt x="25" y="559"/>
                  <a:pt x="25" y="559"/>
                </a:cubicBezTo>
                <a:cubicBezTo>
                  <a:pt x="24" y="559"/>
                  <a:pt x="24" y="559"/>
                  <a:pt x="24" y="559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5"/>
                  <a:pt x="24" y="25"/>
                  <a:pt x="25" y="25"/>
                </a:cubicBezTo>
                <a:cubicBezTo>
                  <a:pt x="558" y="25"/>
                  <a:pt x="558" y="25"/>
                  <a:pt x="558" y="25"/>
                </a:cubicBezTo>
                <a:cubicBezTo>
                  <a:pt x="558" y="25"/>
                  <a:pt x="558" y="25"/>
                  <a:pt x="558" y="25"/>
                </a:cubicBezTo>
                <a:lnTo>
                  <a:pt x="558" y="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755" tIns="34378" rIns="68755" bIns="34378" numCol="1" anchor="t" anchorCtr="0" compatLnSpc="1">
            <a:prstTxWarp prst="textNoShape">
              <a:avLst/>
            </a:prstTxWarp>
          </a:bodyPr>
          <a:lstStyle/>
          <a:p>
            <a:pPr defTabSz="687537"/>
            <a:endParaRPr lang="ja-JP" altLang="en-US" sz="526">
              <a:solidFill>
                <a:srgbClr val="4285F4"/>
              </a:solidFill>
            </a:endParaRPr>
          </a:p>
        </p:txBody>
      </p:sp>
      <p:sp>
        <p:nvSpPr>
          <p:cNvPr id="902" name="Freeform 60">
            <a:extLst>
              <a:ext uri="{FF2B5EF4-FFF2-40B4-BE49-F238E27FC236}">
                <a16:creationId xmlns:a16="http://schemas.microsoft.com/office/drawing/2014/main" id="{12095D12-0315-3C74-9B0F-DF61AEB4BA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944285" y="3998953"/>
            <a:ext cx="342802" cy="343775"/>
          </a:xfrm>
          <a:custGeom>
            <a:avLst/>
            <a:gdLst>
              <a:gd name="T0" fmla="*/ 0 w 576"/>
              <a:gd name="T1" fmla="*/ 0 h 576"/>
              <a:gd name="T2" fmla="*/ 0 w 576"/>
              <a:gd name="T3" fmla="*/ 576 h 576"/>
              <a:gd name="T4" fmla="*/ 576 w 576"/>
              <a:gd name="T5" fmla="*/ 576 h 576"/>
              <a:gd name="T6" fmla="*/ 576 w 576"/>
              <a:gd name="T7" fmla="*/ 0 h 576"/>
              <a:gd name="T8" fmla="*/ 0 w 576"/>
              <a:gd name="T9" fmla="*/ 0 h 576"/>
              <a:gd name="T10" fmla="*/ 551 w 576"/>
              <a:gd name="T11" fmla="*/ 551 h 576"/>
              <a:gd name="T12" fmla="*/ 24 w 576"/>
              <a:gd name="T13" fmla="*/ 551 h 576"/>
              <a:gd name="T14" fmla="*/ 24 w 576"/>
              <a:gd name="T15" fmla="*/ 24 h 576"/>
              <a:gd name="T16" fmla="*/ 551 w 576"/>
              <a:gd name="T17" fmla="*/ 24 h 576"/>
              <a:gd name="T18" fmla="*/ 551 w 576"/>
              <a:gd name="T19" fmla="*/ 551 h 576"/>
              <a:gd name="T20" fmla="*/ 288 w 576"/>
              <a:gd name="T21" fmla="*/ 479 h 576"/>
              <a:gd name="T22" fmla="*/ 97 w 576"/>
              <a:gd name="T23" fmla="*/ 288 h 576"/>
              <a:gd name="T24" fmla="*/ 288 w 576"/>
              <a:gd name="T25" fmla="*/ 97 h 576"/>
              <a:gd name="T26" fmla="*/ 479 w 576"/>
              <a:gd name="T27" fmla="*/ 288 h 576"/>
              <a:gd name="T28" fmla="*/ 288 w 576"/>
              <a:gd name="T29" fmla="*/ 479 h 576"/>
              <a:gd name="T30" fmla="*/ 288 w 576"/>
              <a:gd name="T31" fmla="*/ 121 h 576"/>
              <a:gd name="T32" fmla="*/ 121 w 576"/>
              <a:gd name="T33" fmla="*/ 288 h 576"/>
              <a:gd name="T34" fmla="*/ 288 w 576"/>
              <a:gd name="T35" fmla="*/ 454 h 576"/>
              <a:gd name="T36" fmla="*/ 454 w 576"/>
              <a:gd name="T37" fmla="*/ 288 h 576"/>
              <a:gd name="T38" fmla="*/ 288 w 576"/>
              <a:gd name="T39" fmla="*/ 121 h 576"/>
              <a:gd name="T40" fmla="*/ 422 w 576"/>
              <a:gd name="T41" fmla="*/ 300 h 576"/>
              <a:gd name="T42" fmla="*/ 275 w 576"/>
              <a:gd name="T43" fmla="*/ 300 h 576"/>
              <a:gd name="T44" fmla="*/ 275 w 576"/>
              <a:gd name="T45" fmla="*/ 153 h 576"/>
              <a:gd name="T46" fmla="*/ 300 w 576"/>
              <a:gd name="T47" fmla="*/ 153 h 576"/>
              <a:gd name="T48" fmla="*/ 300 w 576"/>
              <a:gd name="T49" fmla="*/ 276 h 576"/>
              <a:gd name="T50" fmla="*/ 422 w 576"/>
              <a:gd name="T51" fmla="*/ 276 h 576"/>
              <a:gd name="T52" fmla="*/ 422 w 576"/>
              <a:gd name="T53" fmla="*/ 30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76" h="576">
                <a:moveTo>
                  <a:pt x="0" y="0"/>
                </a:move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0"/>
                  <a:pt x="576" y="0"/>
                  <a:pt x="576" y="0"/>
                </a:cubicBezTo>
                <a:lnTo>
                  <a:pt x="0" y="0"/>
                </a:lnTo>
                <a:close/>
                <a:moveTo>
                  <a:pt x="551" y="551"/>
                </a:moveTo>
                <a:cubicBezTo>
                  <a:pt x="24" y="551"/>
                  <a:pt x="24" y="551"/>
                  <a:pt x="24" y="551"/>
                </a:cubicBezTo>
                <a:cubicBezTo>
                  <a:pt x="24" y="24"/>
                  <a:pt x="24" y="24"/>
                  <a:pt x="24" y="24"/>
                </a:cubicBezTo>
                <a:cubicBezTo>
                  <a:pt x="551" y="24"/>
                  <a:pt x="551" y="24"/>
                  <a:pt x="551" y="24"/>
                </a:cubicBezTo>
                <a:lnTo>
                  <a:pt x="551" y="551"/>
                </a:lnTo>
                <a:close/>
                <a:moveTo>
                  <a:pt x="288" y="479"/>
                </a:moveTo>
                <a:cubicBezTo>
                  <a:pt x="182" y="479"/>
                  <a:pt x="97" y="393"/>
                  <a:pt x="97" y="288"/>
                </a:cubicBezTo>
                <a:cubicBezTo>
                  <a:pt x="97" y="182"/>
                  <a:pt x="182" y="97"/>
                  <a:pt x="288" y="97"/>
                </a:cubicBezTo>
                <a:cubicBezTo>
                  <a:pt x="393" y="97"/>
                  <a:pt x="479" y="182"/>
                  <a:pt x="479" y="288"/>
                </a:cubicBezTo>
                <a:cubicBezTo>
                  <a:pt x="479" y="393"/>
                  <a:pt x="393" y="479"/>
                  <a:pt x="288" y="479"/>
                </a:cubicBezTo>
                <a:close/>
                <a:moveTo>
                  <a:pt x="288" y="121"/>
                </a:moveTo>
                <a:cubicBezTo>
                  <a:pt x="196" y="121"/>
                  <a:pt x="121" y="196"/>
                  <a:pt x="121" y="288"/>
                </a:cubicBezTo>
                <a:cubicBezTo>
                  <a:pt x="121" y="380"/>
                  <a:pt x="196" y="454"/>
                  <a:pt x="288" y="454"/>
                </a:cubicBezTo>
                <a:cubicBezTo>
                  <a:pt x="380" y="454"/>
                  <a:pt x="454" y="380"/>
                  <a:pt x="454" y="288"/>
                </a:cubicBezTo>
                <a:cubicBezTo>
                  <a:pt x="454" y="196"/>
                  <a:pt x="380" y="121"/>
                  <a:pt x="288" y="121"/>
                </a:cubicBezTo>
                <a:close/>
                <a:moveTo>
                  <a:pt x="422" y="300"/>
                </a:moveTo>
                <a:cubicBezTo>
                  <a:pt x="275" y="300"/>
                  <a:pt x="275" y="300"/>
                  <a:pt x="275" y="300"/>
                </a:cubicBezTo>
                <a:cubicBezTo>
                  <a:pt x="275" y="153"/>
                  <a:pt x="275" y="153"/>
                  <a:pt x="275" y="153"/>
                </a:cubicBezTo>
                <a:cubicBezTo>
                  <a:pt x="300" y="153"/>
                  <a:pt x="300" y="153"/>
                  <a:pt x="300" y="153"/>
                </a:cubicBezTo>
                <a:cubicBezTo>
                  <a:pt x="300" y="276"/>
                  <a:pt x="300" y="276"/>
                  <a:pt x="300" y="276"/>
                </a:cubicBezTo>
                <a:cubicBezTo>
                  <a:pt x="422" y="276"/>
                  <a:pt x="422" y="276"/>
                  <a:pt x="422" y="276"/>
                </a:cubicBezTo>
                <a:lnTo>
                  <a:pt x="422" y="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755" tIns="34378" rIns="68755" bIns="34378" numCol="1" anchor="t" anchorCtr="0" compatLnSpc="1">
            <a:prstTxWarp prst="textNoShape">
              <a:avLst/>
            </a:prstTxWarp>
          </a:bodyPr>
          <a:lstStyle/>
          <a:p>
            <a:pPr defTabSz="687537"/>
            <a:endParaRPr lang="ja-JP" altLang="en-US" sz="1379"/>
          </a:p>
        </p:txBody>
      </p:sp>
      <p:sp>
        <p:nvSpPr>
          <p:cNvPr id="909" name="Freeform 5">
            <a:extLst>
              <a:ext uri="{FF2B5EF4-FFF2-40B4-BE49-F238E27FC236}">
                <a16:creationId xmlns:a16="http://schemas.microsoft.com/office/drawing/2014/main" id="{16559344-1FC1-A47C-2861-F2F4711EF74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944285" y="1639231"/>
            <a:ext cx="342802" cy="343775"/>
          </a:xfrm>
          <a:custGeom>
            <a:avLst/>
            <a:gdLst>
              <a:gd name="T0" fmla="*/ 0 w 576"/>
              <a:gd name="T1" fmla="*/ 0 h 576"/>
              <a:gd name="T2" fmla="*/ 576 w 576"/>
              <a:gd name="T3" fmla="*/ 576 h 576"/>
              <a:gd name="T4" fmla="*/ 576 w 576"/>
              <a:gd name="T5" fmla="*/ 0 h 576"/>
              <a:gd name="T6" fmla="*/ 114 w 576"/>
              <a:gd name="T7" fmla="*/ 441 h 576"/>
              <a:gd name="T8" fmla="*/ 172 w 576"/>
              <a:gd name="T9" fmla="*/ 384 h 576"/>
              <a:gd name="T10" fmla="*/ 315 w 576"/>
              <a:gd name="T11" fmla="*/ 379 h 576"/>
              <a:gd name="T12" fmla="*/ 315 w 576"/>
              <a:gd name="T13" fmla="*/ 409 h 576"/>
              <a:gd name="T14" fmla="*/ 194 w 576"/>
              <a:gd name="T15" fmla="*/ 434 h 576"/>
              <a:gd name="T16" fmla="*/ 357 w 576"/>
              <a:gd name="T17" fmla="*/ 419 h 576"/>
              <a:gd name="T18" fmla="*/ 488 w 576"/>
              <a:gd name="T19" fmla="*/ 308 h 576"/>
              <a:gd name="T20" fmla="*/ 489 w 576"/>
              <a:gd name="T21" fmla="*/ 330 h 576"/>
              <a:gd name="T22" fmla="*/ 336 w 576"/>
              <a:gd name="T23" fmla="*/ 476 h 576"/>
              <a:gd name="T24" fmla="*/ 132 w 576"/>
              <a:gd name="T25" fmla="*/ 552 h 576"/>
              <a:gd name="T26" fmla="*/ 25 w 576"/>
              <a:gd name="T27" fmla="*/ 531 h 576"/>
              <a:gd name="T28" fmla="*/ 218 w 576"/>
              <a:gd name="T29" fmla="*/ 501 h 576"/>
              <a:gd name="T30" fmla="*/ 364 w 576"/>
              <a:gd name="T31" fmla="*/ 489 h 576"/>
              <a:gd name="T32" fmla="*/ 517 w 576"/>
              <a:gd name="T33" fmla="*/ 318 h 576"/>
              <a:gd name="T34" fmla="*/ 449 w 576"/>
              <a:gd name="T35" fmla="*/ 292 h 576"/>
              <a:gd name="T36" fmla="*/ 315 w 576"/>
              <a:gd name="T37" fmla="*/ 355 h 576"/>
              <a:gd name="T38" fmla="*/ 154 w 576"/>
              <a:gd name="T39" fmla="*/ 366 h 576"/>
              <a:gd name="T40" fmla="*/ 100 w 576"/>
              <a:gd name="T41" fmla="*/ 421 h 576"/>
              <a:gd name="T42" fmla="*/ 25 w 576"/>
              <a:gd name="T43" fmla="*/ 25 h 576"/>
              <a:gd name="T44" fmla="*/ 552 w 576"/>
              <a:gd name="T45" fmla="*/ 552 h 576"/>
              <a:gd name="T46" fmla="*/ 333 w 576"/>
              <a:gd name="T47" fmla="*/ 112 h 576"/>
              <a:gd name="T48" fmla="*/ 370 w 576"/>
              <a:gd name="T49" fmla="*/ 193 h 576"/>
              <a:gd name="T50" fmla="*/ 206 w 576"/>
              <a:gd name="T51" fmla="*/ 193 h 576"/>
              <a:gd name="T52" fmla="*/ 243 w 576"/>
              <a:gd name="T53" fmla="*/ 112 h 576"/>
              <a:gd name="T54" fmla="*/ 333 w 576"/>
              <a:gd name="T55" fmla="*/ 112 h 576"/>
              <a:gd name="T56" fmla="*/ 288 w 576"/>
              <a:gd name="T57" fmla="*/ 102 h 576"/>
              <a:gd name="T58" fmla="*/ 169 w 576"/>
              <a:gd name="T59" fmla="*/ 161 h 576"/>
              <a:gd name="T60" fmla="*/ 188 w 576"/>
              <a:gd name="T61" fmla="*/ 210 h 576"/>
              <a:gd name="T62" fmla="*/ 271 w 576"/>
              <a:gd name="T63" fmla="*/ 297 h 576"/>
              <a:gd name="T64" fmla="*/ 306 w 576"/>
              <a:gd name="T65" fmla="*/ 297 h 576"/>
              <a:gd name="T66" fmla="*/ 388 w 576"/>
              <a:gd name="T67" fmla="*/ 210 h 576"/>
              <a:gd name="T68" fmla="*/ 407 w 576"/>
              <a:gd name="T69" fmla="*/ 161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6" h="576">
                <a:moveTo>
                  <a:pt x="57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576"/>
                  <a:pt x="0" y="576"/>
                  <a:pt x="0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0"/>
                  <a:pt x="576" y="0"/>
                  <a:pt x="576" y="0"/>
                </a:cubicBezTo>
                <a:close/>
                <a:moveTo>
                  <a:pt x="25" y="531"/>
                </a:move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72" y="384"/>
                  <a:pt x="172" y="384"/>
                  <a:pt x="172" y="384"/>
                </a:cubicBezTo>
                <a:cubicBezTo>
                  <a:pt x="175" y="381"/>
                  <a:pt x="178" y="379"/>
                  <a:pt x="182" y="379"/>
                </a:cubicBezTo>
                <a:cubicBezTo>
                  <a:pt x="315" y="379"/>
                  <a:pt x="315" y="379"/>
                  <a:pt x="315" y="379"/>
                </a:cubicBezTo>
                <a:cubicBezTo>
                  <a:pt x="323" y="379"/>
                  <a:pt x="329" y="386"/>
                  <a:pt x="329" y="394"/>
                </a:cubicBezTo>
                <a:cubicBezTo>
                  <a:pt x="329" y="402"/>
                  <a:pt x="323" y="409"/>
                  <a:pt x="315" y="409"/>
                </a:cubicBezTo>
                <a:cubicBezTo>
                  <a:pt x="194" y="409"/>
                  <a:pt x="194" y="409"/>
                  <a:pt x="194" y="409"/>
                </a:cubicBezTo>
                <a:cubicBezTo>
                  <a:pt x="194" y="434"/>
                  <a:pt x="194" y="434"/>
                  <a:pt x="194" y="434"/>
                </a:cubicBezTo>
                <a:cubicBezTo>
                  <a:pt x="315" y="434"/>
                  <a:pt x="315" y="434"/>
                  <a:pt x="315" y="434"/>
                </a:cubicBezTo>
                <a:cubicBezTo>
                  <a:pt x="325" y="434"/>
                  <a:pt x="346" y="430"/>
                  <a:pt x="357" y="419"/>
                </a:cubicBezTo>
                <a:cubicBezTo>
                  <a:pt x="466" y="310"/>
                  <a:pt x="466" y="310"/>
                  <a:pt x="466" y="310"/>
                </a:cubicBezTo>
                <a:cubicBezTo>
                  <a:pt x="473" y="304"/>
                  <a:pt x="482" y="303"/>
                  <a:pt x="488" y="308"/>
                </a:cubicBezTo>
                <a:cubicBezTo>
                  <a:pt x="491" y="311"/>
                  <a:pt x="493" y="315"/>
                  <a:pt x="493" y="319"/>
                </a:cubicBezTo>
                <a:cubicBezTo>
                  <a:pt x="493" y="323"/>
                  <a:pt x="491" y="327"/>
                  <a:pt x="489" y="330"/>
                </a:cubicBezTo>
                <a:cubicBezTo>
                  <a:pt x="347" y="472"/>
                  <a:pt x="347" y="472"/>
                  <a:pt x="347" y="472"/>
                </a:cubicBezTo>
                <a:cubicBezTo>
                  <a:pt x="344" y="474"/>
                  <a:pt x="340" y="476"/>
                  <a:pt x="336" y="476"/>
                </a:cubicBezTo>
                <a:cubicBezTo>
                  <a:pt x="208" y="476"/>
                  <a:pt x="208" y="476"/>
                  <a:pt x="208" y="476"/>
                </a:cubicBezTo>
                <a:cubicBezTo>
                  <a:pt x="132" y="552"/>
                  <a:pt x="132" y="552"/>
                  <a:pt x="132" y="552"/>
                </a:cubicBezTo>
                <a:cubicBezTo>
                  <a:pt x="25" y="552"/>
                  <a:pt x="25" y="552"/>
                  <a:pt x="25" y="552"/>
                </a:cubicBezTo>
                <a:lnTo>
                  <a:pt x="25" y="531"/>
                </a:lnTo>
                <a:close/>
                <a:moveTo>
                  <a:pt x="167" y="552"/>
                </a:moveTo>
                <a:cubicBezTo>
                  <a:pt x="218" y="501"/>
                  <a:pt x="218" y="501"/>
                  <a:pt x="218" y="501"/>
                </a:cubicBezTo>
                <a:cubicBezTo>
                  <a:pt x="336" y="501"/>
                  <a:pt x="336" y="501"/>
                  <a:pt x="336" y="501"/>
                </a:cubicBezTo>
                <a:cubicBezTo>
                  <a:pt x="347" y="501"/>
                  <a:pt x="357" y="496"/>
                  <a:pt x="364" y="489"/>
                </a:cubicBezTo>
                <a:cubicBezTo>
                  <a:pt x="506" y="347"/>
                  <a:pt x="506" y="347"/>
                  <a:pt x="506" y="347"/>
                </a:cubicBezTo>
                <a:cubicBezTo>
                  <a:pt x="514" y="339"/>
                  <a:pt x="518" y="329"/>
                  <a:pt x="517" y="318"/>
                </a:cubicBezTo>
                <a:cubicBezTo>
                  <a:pt x="517" y="307"/>
                  <a:pt x="513" y="297"/>
                  <a:pt x="504" y="290"/>
                </a:cubicBezTo>
                <a:cubicBezTo>
                  <a:pt x="489" y="276"/>
                  <a:pt x="464" y="277"/>
                  <a:pt x="449" y="292"/>
                </a:cubicBezTo>
                <a:cubicBezTo>
                  <a:pt x="353" y="388"/>
                  <a:pt x="353" y="388"/>
                  <a:pt x="353" y="388"/>
                </a:cubicBezTo>
                <a:cubicBezTo>
                  <a:pt x="350" y="369"/>
                  <a:pt x="334" y="355"/>
                  <a:pt x="315" y="355"/>
                </a:cubicBezTo>
                <a:cubicBezTo>
                  <a:pt x="182" y="355"/>
                  <a:pt x="182" y="355"/>
                  <a:pt x="182" y="355"/>
                </a:cubicBezTo>
                <a:cubicBezTo>
                  <a:pt x="172" y="355"/>
                  <a:pt x="162" y="359"/>
                  <a:pt x="154" y="366"/>
                </a:cubicBezTo>
                <a:cubicBezTo>
                  <a:pt x="100" y="421"/>
                  <a:pt x="100" y="421"/>
                  <a:pt x="100" y="421"/>
                </a:cubicBezTo>
                <a:cubicBezTo>
                  <a:pt x="100" y="421"/>
                  <a:pt x="100" y="421"/>
                  <a:pt x="100" y="421"/>
                </a:cubicBezTo>
                <a:cubicBezTo>
                  <a:pt x="25" y="496"/>
                  <a:pt x="25" y="496"/>
                  <a:pt x="25" y="496"/>
                </a:cubicBezTo>
                <a:cubicBezTo>
                  <a:pt x="25" y="25"/>
                  <a:pt x="25" y="25"/>
                  <a:pt x="25" y="25"/>
                </a:cubicBezTo>
                <a:cubicBezTo>
                  <a:pt x="552" y="25"/>
                  <a:pt x="552" y="25"/>
                  <a:pt x="552" y="25"/>
                </a:cubicBezTo>
                <a:cubicBezTo>
                  <a:pt x="552" y="552"/>
                  <a:pt x="552" y="552"/>
                  <a:pt x="552" y="552"/>
                </a:cubicBezTo>
                <a:lnTo>
                  <a:pt x="167" y="552"/>
                </a:lnTo>
                <a:close/>
                <a:moveTo>
                  <a:pt x="333" y="112"/>
                </a:moveTo>
                <a:cubicBezTo>
                  <a:pt x="360" y="112"/>
                  <a:pt x="382" y="134"/>
                  <a:pt x="382" y="161"/>
                </a:cubicBezTo>
                <a:cubicBezTo>
                  <a:pt x="382" y="173"/>
                  <a:pt x="378" y="185"/>
                  <a:pt x="370" y="193"/>
                </a:cubicBezTo>
                <a:cubicBezTo>
                  <a:pt x="288" y="280"/>
                  <a:pt x="288" y="280"/>
                  <a:pt x="288" y="280"/>
                </a:cubicBezTo>
                <a:cubicBezTo>
                  <a:pt x="206" y="193"/>
                  <a:pt x="206" y="193"/>
                  <a:pt x="206" y="193"/>
                </a:cubicBezTo>
                <a:cubicBezTo>
                  <a:pt x="199" y="185"/>
                  <a:pt x="194" y="173"/>
                  <a:pt x="194" y="161"/>
                </a:cubicBezTo>
                <a:cubicBezTo>
                  <a:pt x="194" y="134"/>
                  <a:pt x="216" y="112"/>
                  <a:pt x="243" y="112"/>
                </a:cubicBezTo>
                <a:cubicBezTo>
                  <a:pt x="263" y="112"/>
                  <a:pt x="281" y="124"/>
                  <a:pt x="288" y="141"/>
                </a:cubicBezTo>
                <a:cubicBezTo>
                  <a:pt x="296" y="124"/>
                  <a:pt x="313" y="112"/>
                  <a:pt x="333" y="112"/>
                </a:cubicBezTo>
                <a:moveTo>
                  <a:pt x="333" y="87"/>
                </a:moveTo>
                <a:cubicBezTo>
                  <a:pt x="317" y="87"/>
                  <a:pt x="301" y="93"/>
                  <a:pt x="288" y="102"/>
                </a:cubicBezTo>
                <a:cubicBezTo>
                  <a:pt x="276" y="93"/>
                  <a:pt x="260" y="87"/>
                  <a:pt x="243" y="87"/>
                </a:cubicBezTo>
                <a:cubicBezTo>
                  <a:pt x="202" y="87"/>
                  <a:pt x="169" y="120"/>
                  <a:pt x="169" y="161"/>
                </a:cubicBezTo>
                <a:cubicBezTo>
                  <a:pt x="169" y="179"/>
                  <a:pt x="176" y="196"/>
                  <a:pt x="188" y="210"/>
                </a:cubicBezTo>
                <a:cubicBezTo>
                  <a:pt x="188" y="210"/>
                  <a:pt x="188" y="210"/>
                  <a:pt x="188" y="210"/>
                </a:cubicBezTo>
                <a:cubicBezTo>
                  <a:pt x="188" y="210"/>
                  <a:pt x="188" y="210"/>
                  <a:pt x="188" y="210"/>
                </a:cubicBezTo>
                <a:cubicBezTo>
                  <a:pt x="271" y="297"/>
                  <a:pt x="271" y="297"/>
                  <a:pt x="271" y="297"/>
                </a:cubicBezTo>
                <a:cubicBezTo>
                  <a:pt x="288" y="316"/>
                  <a:pt x="288" y="316"/>
                  <a:pt x="288" y="316"/>
                </a:cubicBezTo>
                <a:cubicBezTo>
                  <a:pt x="306" y="297"/>
                  <a:pt x="306" y="297"/>
                  <a:pt x="306" y="297"/>
                </a:cubicBezTo>
                <a:cubicBezTo>
                  <a:pt x="388" y="210"/>
                  <a:pt x="388" y="210"/>
                  <a:pt x="388" y="210"/>
                </a:cubicBezTo>
                <a:cubicBezTo>
                  <a:pt x="388" y="210"/>
                  <a:pt x="388" y="210"/>
                  <a:pt x="388" y="210"/>
                </a:cubicBezTo>
                <a:cubicBezTo>
                  <a:pt x="389" y="210"/>
                  <a:pt x="389" y="210"/>
                  <a:pt x="389" y="210"/>
                </a:cubicBezTo>
                <a:cubicBezTo>
                  <a:pt x="401" y="196"/>
                  <a:pt x="407" y="179"/>
                  <a:pt x="407" y="161"/>
                </a:cubicBezTo>
                <a:cubicBezTo>
                  <a:pt x="407" y="120"/>
                  <a:pt x="374" y="87"/>
                  <a:pt x="333" y="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755" tIns="34378" rIns="68755" bIns="34378" numCol="1" anchor="t" anchorCtr="0" compatLnSpc="1">
            <a:prstTxWarp prst="textNoShape">
              <a:avLst/>
            </a:prstTxWarp>
          </a:bodyPr>
          <a:lstStyle/>
          <a:p>
            <a:pPr defTabSz="687537"/>
            <a:endParaRPr lang="ja-JP" altLang="en-US" sz="526">
              <a:solidFill>
                <a:srgbClr val="4285F4"/>
              </a:solidFill>
            </a:endParaRPr>
          </a:p>
        </p:txBody>
      </p:sp>
      <p:grpSp>
        <p:nvGrpSpPr>
          <p:cNvPr id="910" name="Graphic 12">
            <a:extLst>
              <a:ext uri="{FF2B5EF4-FFF2-40B4-BE49-F238E27FC236}">
                <a16:creationId xmlns:a16="http://schemas.microsoft.com/office/drawing/2014/main" id="{43DF3D08-EDEB-1F4E-C605-908030DCDE64}"/>
              </a:ext>
            </a:extLst>
          </p:cNvPr>
          <p:cNvGrpSpPr/>
          <p:nvPr/>
        </p:nvGrpSpPr>
        <p:grpSpPr>
          <a:xfrm>
            <a:off x="3943797" y="2224701"/>
            <a:ext cx="343775" cy="343775"/>
            <a:chOff x="8442980" y="1114481"/>
            <a:chExt cx="457200" cy="457200"/>
          </a:xfrm>
          <a:solidFill>
            <a:schemeClr val="bg1"/>
          </a:solidFill>
        </p:grpSpPr>
        <p:sp>
          <p:nvSpPr>
            <p:cNvPr id="911" name="Freeform 161">
              <a:extLst>
                <a:ext uri="{FF2B5EF4-FFF2-40B4-BE49-F238E27FC236}">
                  <a16:creationId xmlns:a16="http://schemas.microsoft.com/office/drawing/2014/main" id="{8E84002E-AB13-A300-F223-641021AC0F82}"/>
                </a:ext>
              </a:extLst>
            </p:cNvPr>
            <p:cNvSpPr/>
            <p:nvPr/>
          </p:nvSpPr>
          <p:spPr>
            <a:xfrm>
              <a:off x="8442980" y="1114481"/>
              <a:ext cx="457200" cy="457200"/>
            </a:xfrm>
            <a:custGeom>
              <a:avLst/>
              <a:gdLst>
                <a:gd name="connsiteX0" fmla="*/ 0 w 457200"/>
                <a:gd name="connsiteY0" fmla="*/ 0 h 457200"/>
                <a:gd name="connsiteX1" fmla="*/ 0 w 457200"/>
                <a:gd name="connsiteY1" fmla="*/ 457200 h 457200"/>
                <a:gd name="connsiteX2" fmla="*/ 457200 w 457200"/>
                <a:gd name="connsiteY2" fmla="*/ 457200 h 457200"/>
                <a:gd name="connsiteX3" fmla="*/ 457200 w 457200"/>
                <a:gd name="connsiteY3" fmla="*/ 0 h 457200"/>
                <a:gd name="connsiteX4" fmla="*/ 437674 w 457200"/>
                <a:gd name="connsiteY4" fmla="*/ 437674 h 457200"/>
                <a:gd name="connsiteX5" fmla="*/ 19526 w 457200"/>
                <a:gd name="connsiteY5" fmla="*/ 437674 h 457200"/>
                <a:gd name="connsiteX6" fmla="*/ 19526 w 457200"/>
                <a:gd name="connsiteY6" fmla="*/ 19526 h 457200"/>
                <a:gd name="connsiteX7" fmla="*/ 437674 w 457200"/>
                <a:gd name="connsiteY7" fmla="*/ 19526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0" h="45720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437674" y="437674"/>
                  </a:moveTo>
                  <a:lnTo>
                    <a:pt x="19526" y="437674"/>
                  </a:lnTo>
                  <a:lnTo>
                    <a:pt x="19526" y="19526"/>
                  </a:lnTo>
                  <a:lnTo>
                    <a:pt x="437674" y="19526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1379" b="1"/>
            </a:p>
          </p:txBody>
        </p:sp>
        <p:sp>
          <p:nvSpPr>
            <p:cNvPr id="912" name="Freeform 162">
              <a:extLst>
                <a:ext uri="{FF2B5EF4-FFF2-40B4-BE49-F238E27FC236}">
                  <a16:creationId xmlns:a16="http://schemas.microsoft.com/office/drawing/2014/main" id="{C6DE42DC-AACC-8B56-8079-B19F65906D17}"/>
                </a:ext>
              </a:extLst>
            </p:cNvPr>
            <p:cNvSpPr/>
            <p:nvPr/>
          </p:nvSpPr>
          <p:spPr>
            <a:xfrm>
              <a:off x="8753050" y="1404326"/>
              <a:ext cx="41158" cy="69977"/>
            </a:xfrm>
            <a:custGeom>
              <a:avLst/>
              <a:gdLst>
                <a:gd name="connsiteX0" fmla="*/ 14097 w 41158"/>
                <a:gd name="connsiteY0" fmla="*/ 49657 h 69977"/>
                <a:gd name="connsiteX1" fmla="*/ 11716 w 41158"/>
                <a:gd name="connsiteY1" fmla="*/ 44545 h 69977"/>
                <a:gd name="connsiteX2" fmla="*/ 11716 w 41158"/>
                <a:gd name="connsiteY2" fmla="*/ 44101 h 69977"/>
                <a:gd name="connsiteX3" fmla="*/ 0 w 41158"/>
                <a:gd name="connsiteY3" fmla="*/ 45307 h 69977"/>
                <a:gd name="connsiteX4" fmla="*/ 0 w 41158"/>
                <a:gd name="connsiteY4" fmla="*/ 45815 h 69977"/>
                <a:gd name="connsiteX5" fmla="*/ 5810 w 41158"/>
                <a:gd name="connsiteY5" fmla="*/ 57849 h 69977"/>
                <a:gd name="connsiteX6" fmla="*/ 17177 w 41158"/>
                <a:gd name="connsiteY6" fmla="*/ 62897 h 69977"/>
                <a:gd name="connsiteX7" fmla="*/ 17177 w 41158"/>
                <a:gd name="connsiteY7" fmla="*/ 69977 h 69977"/>
                <a:gd name="connsiteX8" fmla="*/ 24162 w 41158"/>
                <a:gd name="connsiteY8" fmla="*/ 69977 h 69977"/>
                <a:gd name="connsiteX9" fmla="*/ 24162 w 41158"/>
                <a:gd name="connsiteY9" fmla="*/ 62579 h 69977"/>
                <a:gd name="connsiteX10" fmla="*/ 36513 w 41158"/>
                <a:gd name="connsiteY10" fmla="*/ 56610 h 69977"/>
                <a:gd name="connsiteX11" fmla="*/ 41148 w 41158"/>
                <a:gd name="connsiteY11" fmla="*/ 44513 h 69977"/>
                <a:gd name="connsiteX12" fmla="*/ 37465 w 41158"/>
                <a:gd name="connsiteY12" fmla="*/ 33972 h 69977"/>
                <a:gd name="connsiteX13" fmla="*/ 24162 w 41158"/>
                <a:gd name="connsiteY13" fmla="*/ 27400 h 69977"/>
                <a:gd name="connsiteX14" fmla="*/ 24162 w 41158"/>
                <a:gd name="connsiteY14" fmla="*/ 13621 h 69977"/>
                <a:gd name="connsiteX15" fmla="*/ 28067 w 41158"/>
                <a:gd name="connsiteY15" fmla="*/ 19113 h 69977"/>
                <a:gd name="connsiteX16" fmla="*/ 28067 w 41158"/>
                <a:gd name="connsiteY16" fmla="*/ 19558 h 69977"/>
                <a:gd name="connsiteX17" fmla="*/ 39465 w 41158"/>
                <a:gd name="connsiteY17" fmla="*/ 18161 h 69977"/>
                <a:gd name="connsiteX18" fmla="*/ 39465 w 41158"/>
                <a:gd name="connsiteY18" fmla="*/ 17653 h 69977"/>
                <a:gd name="connsiteX19" fmla="*/ 34385 w 41158"/>
                <a:gd name="connsiteY19" fmla="*/ 8128 h 69977"/>
                <a:gd name="connsiteX20" fmla="*/ 24162 w 41158"/>
                <a:gd name="connsiteY20" fmla="*/ 3874 h 69977"/>
                <a:gd name="connsiteX21" fmla="*/ 24162 w 41158"/>
                <a:gd name="connsiteY21" fmla="*/ 0 h 69977"/>
                <a:gd name="connsiteX22" fmla="*/ 17177 w 41158"/>
                <a:gd name="connsiteY22" fmla="*/ 0 h 69977"/>
                <a:gd name="connsiteX23" fmla="*/ 17177 w 41158"/>
                <a:gd name="connsiteY23" fmla="*/ 3874 h 69977"/>
                <a:gd name="connsiteX24" fmla="*/ 6001 w 41158"/>
                <a:gd name="connsiteY24" fmla="*/ 8922 h 69977"/>
                <a:gd name="connsiteX25" fmla="*/ 1619 w 41158"/>
                <a:gd name="connsiteY25" fmla="*/ 19876 h 69977"/>
                <a:gd name="connsiteX26" fmla="*/ 5493 w 41158"/>
                <a:gd name="connsiteY26" fmla="*/ 30829 h 69977"/>
                <a:gd name="connsiteX27" fmla="*/ 17177 w 41158"/>
                <a:gd name="connsiteY27" fmla="*/ 37433 h 69977"/>
                <a:gd name="connsiteX28" fmla="*/ 17177 w 41158"/>
                <a:gd name="connsiteY28" fmla="*/ 52388 h 69977"/>
                <a:gd name="connsiteX29" fmla="*/ 14097 w 41158"/>
                <a:gd name="connsiteY29" fmla="*/ 49657 h 69977"/>
                <a:gd name="connsiteX30" fmla="*/ 24162 w 41158"/>
                <a:gd name="connsiteY30" fmla="*/ 39370 h 69977"/>
                <a:gd name="connsiteX31" fmla="*/ 28543 w 41158"/>
                <a:gd name="connsiteY31" fmla="*/ 41878 h 69977"/>
                <a:gd name="connsiteX32" fmla="*/ 30067 w 41158"/>
                <a:gd name="connsiteY32" fmla="*/ 46038 h 69977"/>
                <a:gd name="connsiteX33" fmla="*/ 28257 w 41158"/>
                <a:gd name="connsiteY33" fmla="*/ 50736 h 69977"/>
                <a:gd name="connsiteX34" fmla="*/ 24162 w 41158"/>
                <a:gd name="connsiteY34" fmla="*/ 53149 h 69977"/>
                <a:gd name="connsiteX35" fmla="*/ 14129 w 41158"/>
                <a:gd name="connsiteY35" fmla="*/ 22955 h 69977"/>
                <a:gd name="connsiteX36" fmla="*/ 12922 w 41158"/>
                <a:gd name="connsiteY36" fmla="*/ 19431 h 69977"/>
                <a:gd name="connsiteX37" fmla="*/ 14256 w 41158"/>
                <a:gd name="connsiteY37" fmla="*/ 15621 h 69977"/>
                <a:gd name="connsiteX38" fmla="*/ 17177 w 41158"/>
                <a:gd name="connsiteY38" fmla="*/ 13430 h 69977"/>
                <a:gd name="connsiteX39" fmla="*/ 17177 w 41158"/>
                <a:gd name="connsiteY39" fmla="*/ 25305 h 69977"/>
                <a:gd name="connsiteX40" fmla="*/ 14129 w 41158"/>
                <a:gd name="connsiteY40" fmla="*/ 22955 h 6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1158" h="69977">
                  <a:moveTo>
                    <a:pt x="14097" y="49657"/>
                  </a:moveTo>
                  <a:cubicBezTo>
                    <a:pt x="12919" y="48162"/>
                    <a:pt x="12103" y="46412"/>
                    <a:pt x="11716" y="44545"/>
                  </a:cubicBezTo>
                  <a:lnTo>
                    <a:pt x="11716" y="44101"/>
                  </a:lnTo>
                  <a:lnTo>
                    <a:pt x="0" y="45307"/>
                  </a:lnTo>
                  <a:lnTo>
                    <a:pt x="0" y="45815"/>
                  </a:lnTo>
                  <a:cubicBezTo>
                    <a:pt x="542" y="50362"/>
                    <a:pt x="2587" y="54597"/>
                    <a:pt x="5810" y="57849"/>
                  </a:cubicBezTo>
                  <a:cubicBezTo>
                    <a:pt x="8966" y="60696"/>
                    <a:pt x="12948" y="62465"/>
                    <a:pt x="17177" y="62897"/>
                  </a:cubicBezTo>
                  <a:lnTo>
                    <a:pt x="17177" y="69977"/>
                  </a:lnTo>
                  <a:lnTo>
                    <a:pt x="24162" y="69977"/>
                  </a:lnTo>
                  <a:lnTo>
                    <a:pt x="24162" y="62579"/>
                  </a:lnTo>
                  <a:cubicBezTo>
                    <a:pt x="28839" y="62059"/>
                    <a:pt x="33198" y="59954"/>
                    <a:pt x="36513" y="56610"/>
                  </a:cubicBezTo>
                  <a:cubicBezTo>
                    <a:pt x="39589" y="53346"/>
                    <a:pt x="41256" y="49000"/>
                    <a:pt x="41148" y="44513"/>
                  </a:cubicBezTo>
                  <a:cubicBezTo>
                    <a:pt x="41291" y="40662"/>
                    <a:pt x="39976" y="36897"/>
                    <a:pt x="37465" y="33972"/>
                  </a:cubicBezTo>
                  <a:cubicBezTo>
                    <a:pt x="33722" y="30594"/>
                    <a:pt x="29118" y="28321"/>
                    <a:pt x="24162" y="27400"/>
                  </a:cubicBezTo>
                  <a:lnTo>
                    <a:pt x="24162" y="13621"/>
                  </a:lnTo>
                  <a:cubicBezTo>
                    <a:pt x="26257" y="14734"/>
                    <a:pt x="27705" y="16769"/>
                    <a:pt x="28067" y="19113"/>
                  </a:cubicBezTo>
                  <a:lnTo>
                    <a:pt x="28067" y="19558"/>
                  </a:lnTo>
                  <a:lnTo>
                    <a:pt x="39465" y="18161"/>
                  </a:lnTo>
                  <a:lnTo>
                    <a:pt x="39465" y="17653"/>
                  </a:lnTo>
                  <a:cubicBezTo>
                    <a:pt x="38884" y="13999"/>
                    <a:pt x="37097" y="10645"/>
                    <a:pt x="34385" y="8128"/>
                  </a:cubicBezTo>
                  <a:cubicBezTo>
                    <a:pt x="31474" y="5729"/>
                    <a:pt x="27915" y="4248"/>
                    <a:pt x="24162" y="3874"/>
                  </a:cubicBezTo>
                  <a:lnTo>
                    <a:pt x="24162" y="0"/>
                  </a:lnTo>
                  <a:lnTo>
                    <a:pt x="17177" y="0"/>
                  </a:lnTo>
                  <a:lnTo>
                    <a:pt x="17177" y="3874"/>
                  </a:lnTo>
                  <a:cubicBezTo>
                    <a:pt x="12979" y="4207"/>
                    <a:pt x="9027" y="5992"/>
                    <a:pt x="6001" y="8922"/>
                  </a:cubicBezTo>
                  <a:cubicBezTo>
                    <a:pt x="3120" y="11831"/>
                    <a:pt x="1539" y="15782"/>
                    <a:pt x="1619" y="19876"/>
                  </a:cubicBezTo>
                  <a:cubicBezTo>
                    <a:pt x="1523" y="23878"/>
                    <a:pt x="2902" y="27778"/>
                    <a:pt x="5493" y="30829"/>
                  </a:cubicBezTo>
                  <a:cubicBezTo>
                    <a:pt x="8661" y="34119"/>
                    <a:pt x="12722" y="36414"/>
                    <a:pt x="17177" y="37433"/>
                  </a:cubicBezTo>
                  <a:lnTo>
                    <a:pt x="17177" y="52388"/>
                  </a:lnTo>
                  <a:cubicBezTo>
                    <a:pt x="15983" y="51686"/>
                    <a:pt x="14938" y="50759"/>
                    <a:pt x="14097" y="49657"/>
                  </a:cubicBezTo>
                  <a:close/>
                  <a:moveTo>
                    <a:pt x="24162" y="39370"/>
                  </a:moveTo>
                  <a:cubicBezTo>
                    <a:pt x="25822" y="39795"/>
                    <a:pt x="27334" y="40662"/>
                    <a:pt x="28543" y="41878"/>
                  </a:cubicBezTo>
                  <a:cubicBezTo>
                    <a:pt x="29553" y="43028"/>
                    <a:pt x="30096" y="44510"/>
                    <a:pt x="30067" y="46038"/>
                  </a:cubicBezTo>
                  <a:cubicBezTo>
                    <a:pt x="30083" y="47777"/>
                    <a:pt x="29435" y="49457"/>
                    <a:pt x="28257" y="50736"/>
                  </a:cubicBezTo>
                  <a:cubicBezTo>
                    <a:pt x="27172" y="51943"/>
                    <a:pt x="25743" y="52784"/>
                    <a:pt x="24162" y="53149"/>
                  </a:cubicBezTo>
                  <a:close/>
                  <a:moveTo>
                    <a:pt x="14129" y="22955"/>
                  </a:moveTo>
                  <a:cubicBezTo>
                    <a:pt x="13357" y="21941"/>
                    <a:pt x="12935" y="20705"/>
                    <a:pt x="12922" y="19431"/>
                  </a:cubicBezTo>
                  <a:cubicBezTo>
                    <a:pt x="12922" y="18047"/>
                    <a:pt x="13392" y="16704"/>
                    <a:pt x="14256" y="15621"/>
                  </a:cubicBezTo>
                  <a:cubicBezTo>
                    <a:pt x="15034" y="14661"/>
                    <a:pt x="16037" y="13908"/>
                    <a:pt x="17177" y="13430"/>
                  </a:cubicBezTo>
                  <a:lnTo>
                    <a:pt x="17177" y="25305"/>
                  </a:lnTo>
                  <a:cubicBezTo>
                    <a:pt x="15986" y="24777"/>
                    <a:pt x="14942" y="23971"/>
                    <a:pt x="14129" y="22955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1379" b="1"/>
            </a:p>
          </p:txBody>
        </p:sp>
        <p:sp>
          <p:nvSpPr>
            <p:cNvPr id="914" name="Freeform 165">
              <a:extLst>
                <a:ext uri="{FF2B5EF4-FFF2-40B4-BE49-F238E27FC236}">
                  <a16:creationId xmlns:a16="http://schemas.microsoft.com/office/drawing/2014/main" id="{551CB075-A8ED-DE46-F364-E28D3E3F23DD}"/>
                </a:ext>
              </a:extLst>
            </p:cNvPr>
            <p:cNvSpPr/>
            <p:nvPr/>
          </p:nvSpPr>
          <p:spPr>
            <a:xfrm>
              <a:off x="8512322" y="1181854"/>
              <a:ext cx="326976" cy="324090"/>
            </a:xfrm>
            <a:custGeom>
              <a:avLst/>
              <a:gdLst>
                <a:gd name="connsiteX0" fmla="*/ 85027 w 326976"/>
                <a:gd name="connsiteY0" fmla="*/ 204438 h 324090"/>
                <a:gd name="connsiteX1" fmla="*/ 88202 w 326976"/>
                <a:gd name="connsiteY1" fmla="*/ 204438 h 324090"/>
                <a:gd name="connsiteX2" fmla="*/ 88202 w 326976"/>
                <a:gd name="connsiteY2" fmla="*/ 225806 h 324090"/>
                <a:gd name="connsiteX3" fmla="*/ 186144 w 326976"/>
                <a:gd name="connsiteY3" fmla="*/ 324079 h 324090"/>
                <a:gd name="connsiteX4" fmla="*/ 228155 w 326976"/>
                <a:gd name="connsiteY4" fmla="*/ 314706 h 324090"/>
                <a:gd name="connsiteX5" fmla="*/ 317602 w 326976"/>
                <a:gd name="connsiteY5" fmla="*/ 292598 h 324090"/>
                <a:gd name="connsiteX6" fmla="*/ 326962 w 326976"/>
                <a:gd name="connsiteY6" fmla="*/ 257556 h 324090"/>
                <a:gd name="connsiteX7" fmla="*/ 284544 w 326976"/>
                <a:gd name="connsiteY7" fmla="*/ 196152 h 324090"/>
                <a:gd name="connsiteX8" fmla="*/ 284544 w 326976"/>
                <a:gd name="connsiteY8" fmla="*/ 78677 h 324090"/>
                <a:gd name="connsiteX9" fmla="*/ 310521 w 326976"/>
                <a:gd name="connsiteY9" fmla="*/ 35932 h 324090"/>
                <a:gd name="connsiteX10" fmla="*/ 267780 w 326976"/>
                <a:gd name="connsiteY10" fmla="*/ 9953 h 324090"/>
                <a:gd name="connsiteX11" fmla="*/ 241799 w 326976"/>
                <a:gd name="connsiteY11" fmla="*/ 52697 h 324090"/>
                <a:gd name="connsiteX12" fmla="*/ 265017 w 326976"/>
                <a:gd name="connsiteY12" fmla="*/ 77883 h 324090"/>
                <a:gd name="connsiteX13" fmla="*/ 265017 w 326976"/>
                <a:gd name="connsiteY13" fmla="*/ 192437 h 324090"/>
                <a:gd name="connsiteX14" fmla="*/ 261842 w 326976"/>
                <a:gd name="connsiteY14" fmla="*/ 192437 h 324090"/>
                <a:gd name="connsiteX15" fmla="*/ 195494 w 326976"/>
                <a:gd name="connsiteY15" fmla="*/ 256756 h 324090"/>
                <a:gd name="connsiteX16" fmla="*/ 211296 w 326976"/>
                <a:gd name="connsiteY16" fmla="*/ 300387 h 324090"/>
                <a:gd name="connsiteX17" fmla="*/ 111861 w 326976"/>
                <a:gd name="connsiteY17" fmla="*/ 250863 h 324090"/>
                <a:gd name="connsiteX18" fmla="*/ 107791 w 326976"/>
                <a:gd name="connsiteY18" fmla="*/ 225806 h 324090"/>
                <a:gd name="connsiteX19" fmla="*/ 107791 w 326976"/>
                <a:gd name="connsiteY19" fmla="*/ 204438 h 324090"/>
                <a:gd name="connsiteX20" fmla="*/ 113570 w 326976"/>
                <a:gd name="connsiteY20" fmla="*/ 204438 h 324090"/>
                <a:gd name="connsiteX21" fmla="*/ 195389 w 326976"/>
                <a:gd name="connsiteY21" fmla="*/ 122619 h 324090"/>
                <a:gd name="connsiteX22" fmla="*/ 195389 w 326976"/>
                <a:gd name="connsiteY22" fmla="*/ 9017 h 324090"/>
                <a:gd name="connsiteX23" fmla="*/ 151479 w 326976"/>
                <a:gd name="connsiteY23" fmla="*/ 9017 h 324090"/>
                <a:gd name="connsiteX24" fmla="*/ 151479 w 326976"/>
                <a:gd name="connsiteY24" fmla="*/ 0 h 324090"/>
                <a:gd name="connsiteX25" fmla="*/ 131953 w 326976"/>
                <a:gd name="connsiteY25" fmla="*/ 0 h 324090"/>
                <a:gd name="connsiteX26" fmla="*/ 131953 w 326976"/>
                <a:gd name="connsiteY26" fmla="*/ 37878 h 324090"/>
                <a:gd name="connsiteX27" fmla="*/ 151479 w 326976"/>
                <a:gd name="connsiteY27" fmla="*/ 37878 h 324090"/>
                <a:gd name="connsiteX28" fmla="*/ 151479 w 326976"/>
                <a:gd name="connsiteY28" fmla="*/ 28543 h 324090"/>
                <a:gd name="connsiteX29" fmla="*/ 175863 w 326976"/>
                <a:gd name="connsiteY29" fmla="*/ 28543 h 324090"/>
                <a:gd name="connsiteX30" fmla="*/ 175863 w 326976"/>
                <a:gd name="connsiteY30" fmla="*/ 122619 h 324090"/>
                <a:gd name="connsiteX31" fmla="*/ 174879 w 326976"/>
                <a:gd name="connsiteY31" fmla="*/ 133477 h 324090"/>
                <a:gd name="connsiteX32" fmla="*/ 21082 w 326976"/>
                <a:gd name="connsiteY32" fmla="*/ 133477 h 324090"/>
                <a:gd name="connsiteX33" fmla="*/ 19558 w 326976"/>
                <a:gd name="connsiteY33" fmla="*/ 119412 h 324090"/>
                <a:gd name="connsiteX34" fmla="*/ 19558 w 326976"/>
                <a:gd name="connsiteY34" fmla="*/ 28543 h 324090"/>
                <a:gd name="connsiteX35" fmla="*/ 44101 w 326976"/>
                <a:gd name="connsiteY35" fmla="*/ 28543 h 324090"/>
                <a:gd name="connsiteX36" fmla="*/ 44101 w 326976"/>
                <a:gd name="connsiteY36" fmla="*/ 37878 h 324090"/>
                <a:gd name="connsiteX37" fmla="*/ 63627 w 326976"/>
                <a:gd name="connsiteY37" fmla="*/ 37878 h 324090"/>
                <a:gd name="connsiteX38" fmla="*/ 63627 w 326976"/>
                <a:gd name="connsiteY38" fmla="*/ 0 h 324090"/>
                <a:gd name="connsiteX39" fmla="*/ 44069 w 326976"/>
                <a:gd name="connsiteY39" fmla="*/ 0 h 324090"/>
                <a:gd name="connsiteX40" fmla="*/ 44069 w 326976"/>
                <a:gd name="connsiteY40" fmla="*/ 9017 h 324090"/>
                <a:gd name="connsiteX41" fmla="*/ 0 w 326976"/>
                <a:gd name="connsiteY41" fmla="*/ 9017 h 324090"/>
                <a:gd name="connsiteX42" fmla="*/ 0 w 326976"/>
                <a:gd name="connsiteY42" fmla="*/ 119412 h 324090"/>
                <a:gd name="connsiteX43" fmla="*/ 85027 w 326976"/>
                <a:gd name="connsiteY43" fmla="*/ 204438 h 324090"/>
                <a:gd name="connsiteX44" fmla="*/ 260318 w 326976"/>
                <a:gd name="connsiteY44" fmla="*/ 44355 h 324090"/>
                <a:gd name="connsiteX45" fmla="*/ 276193 w 326976"/>
                <a:gd name="connsiteY45" fmla="*/ 28480 h 324090"/>
                <a:gd name="connsiteX46" fmla="*/ 292068 w 326976"/>
                <a:gd name="connsiteY46" fmla="*/ 44355 h 324090"/>
                <a:gd name="connsiteX47" fmla="*/ 276193 w 326976"/>
                <a:gd name="connsiteY47" fmla="*/ 60230 h 324090"/>
                <a:gd name="connsiteX48" fmla="*/ 260318 w 326976"/>
                <a:gd name="connsiteY48" fmla="*/ 44355 h 324090"/>
                <a:gd name="connsiteX49" fmla="*/ 261906 w 326976"/>
                <a:gd name="connsiteY49" fmla="*/ 210534 h 324090"/>
                <a:gd name="connsiteX50" fmla="*/ 265081 w 326976"/>
                <a:gd name="connsiteY50" fmla="*/ 210534 h 324090"/>
                <a:gd name="connsiteX51" fmla="*/ 284607 w 326976"/>
                <a:gd name="connsiteY51" fmla="*/ 216694 h 324090"/>
                <a:gd name="connsiteX52" fmla="*/ 307562 w 326976"/>
                <a:gd name="connsiteY52" fmla="*/ 257302 h 324090"/>
                <a:gd name="connsiteX53" fmla="*/ 260636 w 326976"/>
                <a:gd name="connsiteY53" fmla="*/ 302822 h 324090"/>
                <a:gd name="connsiteX54" fmla="*/ 215117 w 326976"/>
                <a:gd name="connsiteY54" fmla="*/ 255895 h 324090"/>
                <a:gd name="connsiteX55" fmla="*/ 261969 w 326976"/>
                <a:gd name="connsiteY55" fmla="*/ 210376 h 324090"/>
                <a:gd name="connsiteX56" fmla="*/ 167926 w 326976"/>
                <a:gd name="connsiteY56" fmla="*/ 153003 h 324090"/>
                <a:gd name="connsiteX57" fmla="*/ 113570 w 326976"/>
                <a:gd name="connsiteY57" fmla="*/ 184753 h 324090"/>
                <a:gd name="connsiteX58" fmla="*/ 84995 w 326976"/>
                <a:gd name="connsiteY58" fmla="*/ 184753 h 324090"/>
                <a:gd name="connsiteX59" fmla="*/ 28861 w 326976"/>
                <a:gd name="connsiteY59" fmla="*/ 153003 h 32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26976" h="324090">
                  <a:moveTo>
                    <a:pt x="85027" y="204438"/>
                  </a:moveTo>
                  <a:lnTo>
                    <a:pt x="88202" y="204438"/>
                  </a:lnTo>
                  <a:lnTo>
                    <a:pt x="88202" y="225806"/>
                  </a:lnTo>
                  <a:cubicBezTo>
                    <a:pt x="88110" y="279991"/>
                    <a:pt x="131961" y="323987"/>
                    <a:pt x="186144" y="324079"/>
                  </a:cubicBezTo>
                  <a:cubicBezTo>
                    <a:pt x="200669" y="324104"/>
                    <a:pt x="215018" y="320900"/>
                    <a:pt x="228155" y="314706"/>
                  </a:cubicBezTo>
                  <a:cubicBezTo>
                    <a:pt x="258959" y="333302"/>
                    <a:pt x="299006" y="323402"/>
                    <a:pt x="317602" y="292598"/>
                  </a:cubicBezTo>
                  <a:cubicBezTo>
                    <a:pt x="323977" y="282038"/>
                    <a:pt x="327222" y="269888"/>
                    <a:pt x="326962" y="257556"/>
                  </a:cubicBezTo>
                  <a:cubicBezTo>
                    <a:pt x="327327" y="230148"/>
                    <a:pt x="310305" y="205511"/>
                    <a:pt x="284544" y="196152"/>
                  </a:cubicBezTo>
                  <a:lnTo>
                    <a:pt x="284544" y="78677"/>
                  </a:lnTo>
                  <a:cubicBezTo>
                    <a:pt x="303520" y="74047"/>
                    <a:pt x="315154" y="54910"/>
                    <a:pt x="310521" y="35932"/>
                  </a:cubicBezTo>
                  <a:cubicBezTo>
                    <a:pt x="305892" y="16955"/>
                    <a:pt x="286756" y="5323"/>
                    <a:pt x="267780" y="9953"/>
                  </a:cubicBezTo>
                  <a:cubicBezTo>
                    <a:pt x="248803" y="14582"/>
                    <a:pt x="237170" y="33719"/>
                    <a:pt x="241799" y="52697"/>
                  </a:cubicBezTo>
                  <a:cubicBezTo>
                    <a:pt x="244686" y="64530"/>
                    <a:pt x="253457" y="74045"/>
                    <a:pt x="265017" y="77883"/>
                  </a:cubicBezTo>
                  <a:lnTo>
                    <a:pt x="265017" y="192437"/>
                  </a:lnTo>
                  <a:cubicBezTo>
                    <a:pt x="263970" y="192437"/>
                    <a:pt x="262954" y="192437"/>
                    <a:pt x="261842" y="192437"/>
                  </a:cubicBezTo>
                  <a:cubicBezTo>
                    <a:pt x="225760" y="191876"/>
                    <a:pt x="196054" y="220673"/>
                    <a:pt x="195494" y="256756"/>
                  </a:cubicBezTo>
                  <a:cubicBezTo>
                    <a:pt x="195246" y="272742"/>
                    <a:pt x="200868" y="288268"/>
                    <a:pt x="211296" y="300387"/>
                  </a:cubicBezTo>
                  <a:cubicBezTo>
                    <a:pt x="170162" y="314169"/>
                    <a:pt x="125643" y="291995"/>
                    <a:pt x="111861" y="250863"/>
                  </a:cubicBezTo>
                  <a:cubicBezTo>
                    <a:pt x="109155" y="242786"/>
                    <a:pt x="107780" y="234324"/>
                    <a:pt x="107791" y="225806"/>
                  </a:cubicBezTo>
                  <a:lnTo>
                    <a:pt x="107791" y="204438"/>
                  </a:lnTo>
                  <a:lnTo>
                    <a:pt x="113570" y="204438"/>
                  </a:lnTo>
                  <a:cubicBezTo>
                    <a:pt x="158758" y="204438"/>
                    <a:pt x="195389" y="167806"/>
                    <a:pt x="195389" y="122619"/>
                  </a:cubicBezTo>
                  <a:lnTo>
                    <a:pt x="195389" y="9017"/>
                  </a:lnTo>
                  <a:lnTo>
                    <a:pt x="151479" y="9017"/>
                  </a:lnTo>
                  <a:lnTo>
                    <a:pt x="151479" y="0"/>
                  </a:lnTo>
                  <a:lnTo>
                    <a:pt x="131953" y="0"/>
                  </a:lnTo>
                  <a:lnTo>
                    <a:pt x="131953" y="37878"/>
                  </a:lnTo>
                  <a:lnTo>
                    <a:pt x="151479" y="37878"/>
                  </a:lnTo>
                  <a:lnTo>
                    <a:pt x="151479" y="28543"/>
                  </a:lnTo>
                  <a:lnTo>
                    <a:pt x="175863" y="28543"/>
                  </a:lnTo>
                  <a:lnTo>
                    <a:pt x="175863" y="122619"/>
                  </a:lnTo>
                  <a:cubicBezTo>
                    <a:pt x="175844" y="126259"/>
                    <a:pt x="175514" y="129892"/>
                    <a:pt x="174879" y="133477"/>
                  </a:cubicBezTo>
                  <a:lnTo>
                    <a:pt x="21082" y="133477"/>
                  </a:lnTo>
                  <a:cubicBezTo>
                    <a:pt x="20058" y="128859"/>
                    <a:pt x="19547" y="124142"/>
                    <a:pt x="19558" y="119412"/>
                  </a:cubicBezTo>
                  <a:lnTo>
                    <a:pt x="19558" y="28543"/>
                  </a:lnTo>
                  <a:lnTo>
                    <a:pt x="44101" y="28543"/>
                  </a:lnTo>
                  <a:lnTo>
                    <a:pt x="44101" y="37878"/>
                  </a:lnTo>
                  <a:lnTo>
                    <a:pt x="63627" y="37878"/>
                  </a:lnTo>
                  <a:lnTo>
                    <a:pt x="63627" y="0"/>
                  </a:lnTo>
                  <a:lnTo>
                    <a:pt x="44069" y="0"/>
                  </a:lnTo>
                  <a:lnTo>
                    <a:pt x="44069" y="9017"/>
                  </a:lnTo>
                  <a:lnTo>
                    <a:pt x="0" y="9017"/>
                  </a:lnTo>
                  <a:lnTo>
                    <a:pt x="0" y="119412"/>
                  </a:lnTo>
                  <a:cubicBezTo>
                    <a:pt x="0" y="166371"/>
                    <a:pt x="38068" y="204438"/>
                    <a:pt x="85027" y="204438"/>
                  </a:cubicBezTo>
                  <a:close/>
                  <a:moveTo>
                    <a:pt x="260318" y="44355"/>
                  </a:moveTo>
                  <a:cubicBezTo>
                    <a:pt x="260318" y="35587"/>
                    <a:pt x="267427" y="28480"/>
                    <a:pt x="276193" y="28480"/>
                  </a:cubicBezTo>
                  <a:cubicBezTo>
                    <a:pt x="284959" y="28480"/>
                    <a:pt x="292068" y="35587"/>
                    <a:pt x="292068" y="44355"/>
                  </a:cubicBezTo>
                  <a:cubicBezTo>
                    <a:pt x="292068" y="53122"/>
                    <a:pt x="284959" y="60230"/>
                    <a:pt x="276193" y="60230"/>
                  </a:cubicBezTo>
                  <a:cubicBezTo>
                    <a:pt x="267427" y="60230"/>
                    <a:pt x="260318" y="53122"/>
                    <a:pt x="260318" y="44355"/>
                  </a:cubicBezTo>
                  <a:close/>
                  <a:moveTo>
                    <a:pt x="261906" y="210534"/>
                  </a:moveTo>
                  <a:cubicBezTo>
                    <a:pt x="262954" y="210534"/>
                    <a:pt x="263970" y="210534"/>
                    <a:pt x="265081" y="210534"/>
                  </a:cubicBezTo>
                  <a:cubicBezTo>
                    <a:pt x="271980" y="211040"/>
                    <a:pt x="278667" y="213149"/>
                    <a:pt x="284607" y="216694"/>
                  </a:cubicBezTo>
                  <a:cubicBezTo>
                    <a:pt x="298882" y="225236"/>
                    <a:pt x="307607" y="240665"/>
                    <a:pt x="307562" y="257302"/>
                  </a:cubicBezTo>
                  <a:cubicBezTo>
                    <a:pt x="307175" y="282829"/>
                    <a:pt x="286166" y="303209"/>
                    <a:pt x="260636" y="302822"/>
                  </a:cubicBezTo>
                  <a:cubicBezTo>
                    <a:pt x="235109" y="302435"/>
                    <a:pt x="214729" y="281426"/>
                    <a:pt x="215117" y="255895"/>
                  </a:cubicBezTo>
                  <a:cubicBezTo>
                    <a:pt x="215505" y="230397"/>
                    <a:pt x="236469" y="210028"/>
                    <a:pt x="261969" y="210376"/>
                  </a:cubicBezTo>
                  <a:close/>
                  <a:moveTo>
                    <a:pt x="167926" y="153003"/>
                  </a:moveTo>
                  <a:cubicBezTo>
                    <a:pt x="156871" y="172626"/>
                    <a:pt x="136093" y="184763"/>
                    <a:pt x="113570" y="184753"/>
                  </a:cubicBezTo>
                  <a:lnTo>
                    <a:pt x="84995" y="184753"/>
                  </a:lnTo>
                  <a:cubicBezTo>
                    <a:pt x="62005" y="184765"/>
                    <a:pt x="40696" y="172712"/>
                    <a:pt x="28861" y="153003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1379" b="1"/>
            </a:p>
          </p:txBody>
        </p:sp>
      </p:grpSp>
    </p:spTree>
    <p:extLst>
      <p:ext uri="{BB962C8B-B14F-4D97-AF65-F5344CB8AC3E}">
        <p14:creationId xmlns:p14="http://schemas.microsoft.com/office/powerpoint/2010/main" val="82241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>
          <a:extLst>
            <a:ext uri="{FF2B5EF4-FFF2-40B4-BE49-F238E27FC236}">
              <a16:creationId xmlns:a16="http://schemas.microsoft.com/office/drawing/2014/main" id="{AA498E0C-CC6A-E339-A79D-319255E73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C53D3EDC-6DA4-B4F3-B5B2-4138880F691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3D3EDC-6DA4-B4F3-B5B2-4138880F69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0" name="Google Shape;950;g2e945761aac_0_454">
            <a:extLst>
              <a:ext uri="{FF2B5EF4-FFF2-40B4-BE49-F238E27FC236}">
                <a16:creationId xmlns:a16="http://schemas.microsoft.com/office/drawing/2014/main" id="{53FDB891-6BA6-FE82-55C9-00794EA95994}"/>
              </a:ext>
            </a:extLst>
          </p:cNvPr>
          <p:cNvSpPr/>
          <p:nvPr/>
        </p:nvSpPr>
        <p:spPr>
          <a:xfrm>
            <a:off x="0" y="-2250"/>
            <a:ext cx="144000" cy="2382000"/>
          </a:xfrm>
          <a:prstGeom prst="rect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g2e945761aac_0_454">
            <a:extLst>
              <a:ext uri="{FF2B5EF4-FFF2-40B4-BE49-F238E27FC236}">
                <a16:creationId xmlns:a16="http://schemas.microsoft.com/office/drawing/2014/main" id="{AF63B58C-640E-D41F-75BA-DCBCD5603DB0}"/>
              </a:ext>
            </a:extLst>
          </p:cNvPr>
          <p:cNvSpPr/>
          <p:nvPr/>
        </p:nvSpPr>
        <p:spPr>
          <a:xfrm>
            <a:off x="0" y="2379750"/>
            <a:ext cx="144000" cy="2766000"/>
          </a:xfrm>
          <a:prstGeom prst="rect">
            <a:avLst/>
          </a:prstGeom>
          <a:solidFill>
            <a:srgbClr val="D3E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0" name="Google Shape;960;g2e945761aac_0_454">
            <a:extLst>
              <a:ext uri="{FF2B5EF4-FFF2-40B4-BE49-F238E27FC236}">
                <a16:creationId xmlns:a16="http://schemas.microsoft.com/office/drawing/2014/main" id="{2D121AF6-CB5D-59F5-080A-D41731C5B9FB}"/>
              </a:ext>
            </a:extLst>
          </p:cNvPr>
          <p:cNvSpPr txBox="1"/>
          <p:nvPr/>
        </p:nvSpPr>
        <p:spPr>
          <a:xfrm>
            <a:off x="8440286" y="4728006"/>
            <a:ext cx="5220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l-GR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1" name="Google Shape;961;g2e945761aac_0_454">
            <a:extLst>
              <a:ext uri="{FF2B5EF4-FFF2-40B4-BE49-F238E27FC236}">
                <a16:creationId xmlns:a16="http://schemas.microsoft.com/office/drawing/2014/main" id="{75FCE2A2-B4D6-0B7D-C699-7A9AD8D1C0D6}"/>
              </a:ext>
            </a:extLst>
          </p:cNvPr>
          <p:cNvSpPr/>
          <p:nvPr/>
        </p:nvSpPr>
        <p:spPr>
          <a:xfrm>
            <a:off x="439051" y="178006"/>
            <a:ext cx="8554500" cy="518400"/>
          </a:xfrm>
          <a:prstGeom prst="rect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7537">
              <a:buSzPts val="1100"/>
            </a:pPr>
            <a:r>
              <a:rPr lang="el-GR" sz="1810" b="1" dirty="0">
                <a:solidFill>
                  <a:srgbClr val="FFFFFF"/>
                </a:solidFill>
              </a:rPr>
              <a:t>Ενιαία Λίστα Χειρουργείων</a:t>
            </a:r>
            <a:endParaRPr lang="en-US" sz="1810" b="1" dirty="0">
              <a:solidFill>
                <a:srgbClr val="FFFFFF"/>
              </a:solidFill>
            </a:endParaRPr>
          </a:p>
          <a:p>
            <a:pPr defTabSz="687537">
              <a:buSzPts val="1100"/>
            </a:pPr>
            <a:r>
              <a:rPr lang="el-GR" sz="1300" i="1" dirty="0">
                <a:solidFill>
                  <a:srgbClr val="FFFFFF"/>
                </a:solidFill>
              </a:rPr>
              <a:t>Κυρια αποτελέσματα υλοποίησης της μεταρρύθμισης της Ενιαίας Λίστας Χειρουργείων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71BEC8-8C4A-C724-F638-05F9BEBFDFB7}"/>
              </a:ext>
            </a:extLst>
          </p:cNvPr>
          <p:cNvSpPr txBox="1"/>
          <p:nvPr/>
        </p:nvSpPr>
        <p:spPr>
          <a:xfrm>
            <a:off x="439051" y="786446"/>
            <a:ext cx="61564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Δεδομένα χειρουργικών επεμβάσεων 2025</a:t>
            </a:r>
          </a:p>
        </p:txBody>
      </p:sp>
      <p:sp>
        <p:nvSpPr>
          <p:cNvPr id="34" name="Google Shape;5482;p160">
            <a:extLst>
              <a:ext uri="{FF2B5EF4-FFF2-40B4-BE49-F238E27FC236}">
                <a16:creationId xmlns:a16="http://schemas.microsoft.com/office/drawing/2014/main" id="{D5055EDB-43FE-2B5E-94C8-3711AE88A135}"/>
              </a:ext>
            </a:extLst>
          </p:cNvPr>
          <p:cNvSpPr/>
          <p:nvPr/>
        </p:nvSpPr>
        <p:spPr>
          <a:xfrm>
            <a:off x="527521" y="1072272"/>
            <a:ext cx="792000" cy="79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13476"/>
            </a:solidFill>
          </a:ln>
        </p:spPr>
        <p:txBody>
          <a:bodyPr spcFirstLastPara="1" wrap="square" lIns="0" tIns="78950" rIns="0" bIns="789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093C9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522 </a:t>
            </a: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rgbClr val="093C9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χιλ.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93C9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8AAD9E-FF7C-79D7-CE1A-E4A13901B841}"/>
              </a:ext>
            </a:extLst>
          </p:cNvPr>
          <p:cNvSpPr txBox="1"/>
          <p:nvPr/>
        </p:nvSpPr>
        <p:spPr>
          <a:xfrm>
            <a:off x="1456028" y="1329773"/>
            <a:ext cx="6525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Αριθμός συνολικών χειρουργικών επεμβάσεων που ολοκληρώθηκαν εντός του 2025, καταγράφοντας την υψηλότερη χειρουργική δυναμικότητα των τελευταίων ετών.</a:t>
            </a:r>
            <a:r>
              <a:rPr lang="el-GR" sz="1200" dirty="0"/>
              <a:t> </a:t>
            </a: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5482;p160">
            <a:extLst>
              <a:ext uri="{FF2B5EF4-FFF2-40B4-BE49-F238E27FC236}">
                <a16:creationId xmlns:a16="http://schemas.microsoft.com/office/drawing/2014/main" id="{FA832D70-5E7F-AD1D-6094-83E9FE1386B0}"/>
              </a:ext>
            </a:extLst>
          </p:cNvPr>
          <p:cNvSpPr/>
          <p:nvPr/>
        </p:nvSpPr>
        <p:spPr>
          <a:xfrm>
            <a:off x="527522" y="2020616"/>
            <a:ext cx="792000" cy="792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13476"/>
            </a:solidFill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93C9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l-GR" sz="1200" b="1" dirty="0">
                <a:solidFill>
                  <a:srgbClr val="093C92"/>
                </a:solidFill>
              </a:rPr>
              <a:t>εβδ.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93C9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2C0623-F383-1A7B-2E98-11671A5BAA05}"/>
              </a:ext>
            </a:extLst>
          </p:cNvPr>
          <p:cNvSpPr txBox="1"/>
          <p:nvPr/>
        </p:nvSpPr>
        <p:spPr>
          <a:xfrm>
            <a:off x="1456028" y="2185784"/>
            <a:ext cx="756916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Ο μέσος χρόνος αναμονής για την ολοκλήρωση χειρουργικής επέμβασης από την ημερομηνία καταγραφής στην Ενιαία Λίστα Χειρουργείων.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9FC58C-CEB7-EBB9-223D-D9D7026605F6}"/>
              </a:ext>
            </a:extLst>
          </p:cNvPr>
          <p:cNvSpPr txBox="1"/>
          <p:nvPr/>
        </p:nvSpPr>
        <p:spPr>
          <a:xfrm>
            <a:off x="507559" y="2909306"/>
            <a:ext cx="7569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Σύγκριση της Ελλάδας με χώρες του ΟΟΣΑ </a:t>
            </a:r>
          </a:p>
        </p:txBody>
      </p:sp>
      <p:sp>
        <p:nvSpPr>
          <p:cNvPr id="948" name="TextBox 947">
            <a:extLst>
              <a:ext uri="{FF2B5EF4-FFF2-40B4-BE49-F238E27FC236}">
                <a16:creationId xmlns:a16="http://schemas.microsoft.com/office/drawing/2014/main" id="{E5B79843-65A1-3F13-8882-CD877CDDA6F3}"/>
              </a:ext>
            </a:extLst>
          </p:cNvPr>
          <p:cNvSpPr txBox="1"/>
          <p:nvPr/>
        </p:nvSpPr>
        <p:spPr>
          <a:xfrm>
            <a:off x="1251787" y="3267842"/>
            <a:ext cx="74111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0134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Επέμβαση καταρράκτη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1200" dirty="0"/>
              <a:t>Η</a:t>
            </a: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αναμονή για επέμβαση καταρράκτη ανέρχεται σε 6 εβδομάδες, ενώ σε χώρες του ΟΟΣΑ οι αναμονές ξεπερνούν τους 6 - 7 μήνες (πχ. Πολωνία και Σλοβενία).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TextBox 948">
            <a:extLst>
              <a:ext uri="{FF2B5EF4-FFF2-40B4-BE49-F238E27FC236}">
                <a16:creationId xmlns:a16="http://schemas.microsoft.com/office/drawing/2014/main" id="{E8C68863-BD59-9430-970F-193080A8E7B4}"/>
              </a:ext>
            </a:extLst>
          </p:cNvPr>
          <p:cNvSpPr txBox="1"/>
          <p:nvPr/>
        </p:nvSpPr>
        <p:spPr>
          <a:xfrm>
            <a:off x="1333254" y="4133994"/>
            <a:ext cx="787848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0134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Αρθροπλαστική ισχίου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Η αναμονή για αρθροπλαστική ισχίου ανέρχεται σε 11 εβδομάδες, ενώ σε χώρες του ΟΟΣΑ οι αναμονές ξεπερνούν τους 10 -13 ή και 20 μήνες (πχ. Πολωνία και Σλοβενία). 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134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6EB97-08E0-6696-B96F-F4C2C1F91481}"/>
              </a:ext>
            </a:extLst>
          </p:cNvPr>
          <p:cNvSpPr txBox="1"/>
          <p:nvPr/>
        </p:nvSpPr>
        <p:spPr>
          <a:xfrm>
            <a:off x="527521" y="4860495"/>
            <a:ext cx="3646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 dirty="0"/>
              <a:t>Σύμφωνα με στοιχεία του ΟΟΣΑ, </a:t>
            </a:r>
            <a:r>
              <a:rPr lang="en-US" sz="1000" dirty="0"/>
              <a:t>Health at a Glance 2025</a:t>
            </a:r>
          </a:p>
        </p:txBody>
      </p:sp>
      <p:grpSp>
        <p:nvGrpSpPr>
          <p:cNvPr id="6" name="Graphic 133">
            <a:extLst>
              <a:ext uri="{FF2B5EF4-FFF2-40B4-BE49-F238E27FC236}">
                <a16:creationId xmlns:a16="http://schemas.microsoft.com/office/drawing/2014/main" id="{B8ADE804-3A48-4D8A-A807-FBEA6DBCD5B0}"/>
              </a:ext>
            </a:extLst>
          </p:cNvPr>
          <p:cNvGrpSpPr/>
          <p:nvPr/>
        </p:nvGrpSpPr>
        <p:grpSpPr>
          <a:xfrm>
            <a:off x="664879" y="3343839"/>
            <a:ext cx="487241" cy="487241"/>
            <a:chOff x="2393923" y="6056203"/>
            <a:chExt cx="457200" cy="457200"/>
          </a:xfrm>
          <a:solidFill>
            <a:srgbClr val="093D91"/>
          </a:solidFill>
        </p:grpSpPr>
        <p:sp>
          <p:nvSpPr>
            <p:cNvPr id="8" name="Freeform 227">
              <a:extLst>
                <a:ext uri="{FF2B5EF4-FFF2-40B4-BE49-F238E27FC236}">
                  <a16:creationId xmlns:a16="http://schemas.microsoft.com/office/drawing/2014/main" id="{DF9CF5C2-6154-B94A-A373-2B1A913F863B}"/>
                </a:ext>
              </a:extLst>
            </p:cNvPr>
            <p:cNvSpPr/>
            <p:nvPr/>
          </p:nvSpPr>
          <p:spPr>
            <a:xfrm>
              <a:off x="2393923" y="6056203"/>
              <a:ext cx="457200" cy="457200"/>
            </a:xfrm>
            <a:custGeom>
              <a:avLst/>
              <a:gdLst>
                <a:gd name="connsiteX0" fmla="*/ 0 w 457200"/>
                <a:gd name="connsiteY0" fmla="*/ 0 h 457200"/>
                <a:gd name="connsiteX1" fmla="*/ 0 w 457200"/>
                <a:gd name="connsiteY1" fmla="*/ 457200 h 457200"/>
                <a:gd name="connsiteX2" fmla="*/ 457200 w 457200"/>
                <a:gd name="connsiteY2" fmla="*/ 457200 h 457200"/>
                <a:gd name="connsiteX3" fmla="*/ 457200 w 457200"/>
                <a:gd name="connsiteY3" fmla="*/ 0 h 457200"/>
                <a:gd name="connsiteX4" fmla="*/ 219075 w 457200"/>
                <a:gd name="connsiteY4" fmla="*/ 437356 h 457200"/>
                <a:gd name="connsiteX5" fmla="*/ 219075 w 457200"/>
                <a:gd name="connsiteY5" fmla="*/ 364331 h 457200"/>
                <a:gd name="connsiteX6" fmla="*/ 238919 w 457200"/>
                <a:gd name="connsiteY6" fmla="*/ 364331 h 457200"/>
                <a:gd name="connsiteX7" fmla="*/ 238919 w 457200"/>
                <a:gd name="connsiteY7" fmla="*/ 437356 h 457200"/>
                <a:gd name="connsiteX8" fmla="*/ 361950 w 457200"/>
                <a:gd name="connsiteY8" fmla="*/ 289719 h 457200"/>
                <a:gd name="connsiteX9" fmla="*/ 361950 w 457200"/>
                <a:gd name="connsiteY9" fmla="*/ 306388 h 457200"/>
                <a:gd name="connsiteX10" fmla="*/ 95250 w 457200"/>
                <a:gd name="connsiteY10" fmla="*/ 306388 h 457200"/>
                <a:gd name="connsiteX11" fmla="*/ 95250 w 457200"/>
                <a:gd name="connsiteY11" fmla="*/ 289719 h 457200"/>
                <a:gd name="connsiteX12" fmla="*/ 361950 w 457200"/>
                <a:gd name="connsiteY12" fmla="*/ 289719 h 457200"/>
                <a:gd name="connsiteX13" fmla="*/ 287338 w 457200"/>
                <a:gd name="connsiteY13" fmla="*/ 270669 h 457200"/>
                <a:gd name="connsiteX14" fmla="*/ 298450 w 457200"/>
                <a:gd name="connsiteY14" fmla="*/ 256381 h 457200"/>
                <a:gd name="connsiteX15" fmla="*/ 362744 w 457200"/>
                <a:gd name="connsiteY15" fmla="*/ 256381 h 457200"/>
                <a:gd name="connsiteX16" fmla="*/ 362744 w 457200"/>
                <a:gd name="connsiteY16" fmla="*/ 270669 h 457200"/>
                <a:gd name="connsiteX17" fmla="*/ 188913 w 457200"/>
                <a:gd name="connsiteY17" fmla="*/ 326231 h 457200"/>
                <a:gd name="connsiteX18" fmla="*/ 269081 w 457200"/>
                <a:gd name="connsiteY18" fmla="*/ 326231 h 457200"/>
                <a:gd name="connsiteX19" fmla="*/ 269081 w 457200"/>
                <a:gd name="connsiteY19" fmla="*/ 344488 h 457200"/>
                <a:gd name="connsiteX20" fmla="*/ 188913 w 457200"/>
                <a:gd name="connsiteY20" fmla="*/ 344488 h 457200"/>
                <a:gd name="connsiteX21" fmla="*/ 188913 w 457200"/>
                <a:gd name="connsiteY21" fmla="*/ 326231 h 457200"/>
                <a:gd name="connsiteX22" fmla="*/ 438150 w 457200"/>
                <a:gd name="connsiteY22" fmla="*/ 437356 h 457200"/>
                <a:gd name="connsiteX23" fmla="*/ 258763 w 457200"/>
                <a:gd name="connsiteY23" fmla="*/ 437356 h 457200"/>
                <a:gd name="connsiteX24" fmla="*/ 258763 w 457200"/>
                <a:gd name="connsiteY24" fmla="*/ 364331 h 457200"/>
                <a:gd name="connsiteX25" fmla="*/ 288131 w 457200"/>
                <a:gd name="connsiteY25" fmla="*/ 364331 h 457200"/>
                <a:gd name="connsiteX26" fmla="*/ 288131 w 457200"/>
                <a:gd name="connsiteY26" fmla="*/ 326231 h 457200"/>
                <a:gd name="connsiteX27" fmla="*/ 381794 w 457200"/>
                <a:gd name="connsiteY27" fmla="*/ 326231 h 457200"/>
                <a:gd name="connsiteX28" fmla="*/ 381794 w 457200"/>
                <a:gd name="connsiteY28" fmla="*/ 289719 h 457200"/>
                <a:gd name="connsiteX29" fmla="*/ 382588 w 457200"/>
                <a:gd name="connsiteY29" fmla="*/ 289719 h 457200"/>
                <a:gd name="connsiteX30" fmla="*/ 382588 w 457200"/>
                <a:gd name="connsiteY30" fmla="*/ 236538 h 457200"/>
                <a:gd name="connsiteX31" fmla="*/ 293688 w 457200"/>
                <a:gd name="connsiteY31" fmla="*/ 236538 h 457200"/>
                <a:gd name="connsiteX32" fmla="*/ 266700 w 457200"/>
                <a:gd name="connsiteY32" fmla="*/ 270669 h 457200"/>
                <a:gd name="connsiteX33" fmla="*/ 76200 w 457200"/>
                <a:gd name="connsiteY33" fmla="*/ 270669 h 457200"/>
                <a:gd name="connsiteX34" fmla="*/ 76200 w 457200"/>
                <a:gd name="connsiteY34" fmla="*/ 326231 h 457200"/>
                <a:gd name="connsiteX35" fmla="*/ 169863 w 457200"/>
                <a:gd name="connsiteY35" fmla="*/ 326231 h 457200"/>
                <a:gd name="connsiteX36" fmla="*/ 169863 w 457200"/>
                <a:gd name="connsiteY36" fmla="*/ 364331 h 457200"/>
                <a:gd name="connsiteX37" fmla="*/ 199231 w 457200"/>
                <a:gd name="connsiteY37" fmla="*/ 364331 h 457200"/>
                <a:gd name="connsiteX38" fmla="*/ 199231 w 457200"/>
                <a:gd name="connsiteY38" fmla="*/ 437356 h 457200"/>
                <a:gd name="connsiteX39" fmla="*/ 19844 w 457200"/>
                <a:gd name="connsiteY39" fmla="*/ 437356 h 457200"/>
                <a:gd name="connsiteX40" fmla="*/ 19844 w 457200"/>
                <a:gd name="connsiteY40" fmla="*/ 19050 h 457200"/>
                <a:gd name="connsiteX41" fmla="*/ 219075 w 457200"/>
                <a:gd name="connsiteY41" fmla="*/ 19050 h 457200"/>
                <a:gd name="connsiteX42" fmla="*/ 219075 w 457200"/>
                <a:gd name="connsiteY42" fmla="*/ 65881 h 457200"/>
                <a:gd name="connsiteX43" fmla="*/ 199231 w 457200"/>
                <a:gd name="connsiteY43" fmla="*/ 65881 h 457200"/>
                <a:gd name="connsiteX44" fmla="*/ 154781 w 457200"/>
                <a:gd name="connsiteY44" fmla="*/ 107950 h 457200"/>
                <a:gd name="connsiteX45" fmla="*/ 154781 w 457200"/>
                <a:gd name="connsiteY45" fmla="*/ 107950 h 457200"/>
                <a:gd name="connsiteX46" fmla="*/ 154781 w 457200"/>
                <a:gd name="connsiteY46" fmla="*/ 127794 h 457200"/>
                <a:gd name="connsiteX47" fmla="*/ 303213 w 457200"/>
                <a:gd name="connsiteY47" fmla="*/ 127794 h 457200"/>
                <a:gd name="connsiteX48" fmla="*/ 303213 w 457200"/>
                <a:gd name="connsiteY48" fmla="*/ 107950 h 457200"/>
                <a:gd name="connsiteX49" fmla="*/ 303213 w 457200"/>
                <a:gd name="connsiteY49" fmla="*/ 107950 h 457200"/>
                <a:gd name="connsiteX50" fmla="*/ 258763 w 457200"/>
                <a:gd name="connsiteY50" fmla="*/ 65881 h 457200"/>
                <a:gd name="connsiteX51" fmla="*/ 238919 w 457200"/>
                <a:gd name="connsiteY51" fmla="*/ 65881 h 457200"/>
                <a:gd name="connsiteX52" fmla="*/ 238919 w 457200"/>
                <a:gd name="connsiteY52" fmla="*/ 19050 h 457200"/>
                <a:gd name="connsiteX53" fmla="*/ 438150 w 457200"/>
                <a:gd name="connsiteY53" fmla="*/ 19050 h 457200"/>
                <a:gd name="connsiteX54" fmla="*/ 438150 w 457200"/>
                <a:gd name="connsiteY54" fmla="*/ 437356 h 457200"/>
                <a:gd name="connsiteX55" fmla="*/ 258763 w 457200"/>
                <a:gd name="connsiteY55" fmla="*/ 84931 h 457200"/>
                <a:gd name="connsiteX56" fmla="*/ 284163 w 457200"/>
                <a:gd name="connsiteY56" fmla="*/ 107950 h 457200"/>
                <a:gd name="connsiteX57" fmla="*/ 173831 w 457200"/>
                <a:gd name="connsiteY57" fmla="*/ 107950 h 457200"/>
                <a:gd name="connsiteX58" fmla="*/ 199231 w 457200"/>
                <a:gd name="connsiteY58" fmla="*/ 84931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57200" h="45720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219075" y="437356"/>
                  </a:moveTo>
                  <a:lnTo>
                    <a:pt x="219075" y="364331"/>
                  </a:lnTo>
                  <a:lnTo>
                    <a:pt x="238919" y="364331"/>
                  </a:lnTo>
                  <a:lnTo>
                    <a:pt x="238919" y="437356"/>
                  </a:lnTo>
                  <a:close/>
                  <a:moveTo>
                    <a:pt x="361950" y="289719"/>
                  </a:moveTo>
                  <a:lnTo>
                    <a:pt x="361950" y="306388"/>
                  </a:lnTo>
                  <a:lnTo>
                    <a:pt x="95250" y="306388"/>
                  </a:lnTo>
                  <a:lnTo>
                    <a:pt x="95250" y="289719"/>
                  </a:lnTo>
                  <a:lnTo>
                    <a:pt x="361950" y="289719"/>
                  </a:lnTo>
                  <a:close/>
                  <a:moveTo>
                    <a:pt x="287338" y="270669"/>
                  </a:moveTo>
                  <a:cubicBezTo>
                    <a:pt x="289590" y="264936"/>
                    <a:pt x="293448" y="259975"/>
                    <a:pt x="298450" y="256381"/>
                  </a:cubicBezTo>
                  <a:lnTo>
                    <a:pt x="362744" y="256381"/>
                  </a:lnTo>
                  <a:lnTo>
                    <a:pt x="362744" y="270669"/>
                  </a:lnTo>
                  <a:close/>
                  <a:moveTo>
                    <a:pt x="188913" y="326231"/>
                  </a:moveTo>
                  <a:lnTo>
                    <a:pt x="269081" y="326231"/>
                  </a:lnTo>
                  <a:lnTo>
                    <a:pt x="269081" y="344488"/>
                  </a:lnTo>
                  <a:lnTo>
                    <a:pt x="188913" y="344488"/>
                  </a:lnTo>
                  <a:lnTo>
                    <a:pt x="188913" y="326231"/>
                  </a:lnTo>
                  <a:close/>
                  <a:moveTo>
                    <a:pt x="438150" y="437356"/>
                  </a:moveTo>
                  <a:lnTo>
                    <a:pt x="258763" y="437356"/>
                  </a:lnTo>
                  <a:lnTo>
                    <a:pt x="258763" y="364331"/>
                  </a:lnTo>
                  <a:lnTo>
                    <a:pt x="288131" y="364331"/>
                  </a:lnTo>
                  <a:lnTo>
                    <a:pt x="288131" y="326231"/>
                  </a:lnTo>
                  <a:lnTo>
                    <a:pt x="381794" y="326231"/>
                  </a:lnTo>
                  <a:lnTo>
                    <a:pt x="381794" y="289719"/>
                  </a:lnTo>
                  <a:lnTo>
                    <a:pt x="382588" y="289719"/>
                  </a:lnTo>
                  <a:lnTo>
                    <a:pt x="382588" y="236538"/>
                  </a:lnTo>
                  <a:lnTo>
                    <a:pt x="293688" y="236538"/>
                  </a:lnTo>
                  <a:cubicBezTo>
                    <a:pt x="280150" y="243441"/>
                    <a:pt x="270295" y="255904"/>
                    <a:pt x="266700" y="270669"/>
                  </a:cubicBezTo>
                  <a:lnTo>
                    <a:pt x="76200" y="270669"/>
                  </a:lnTo>
                  <a:lnTo>
                    <a:pt x="76200" y="326231"/>
                  </a:lnTo>
                  <a:lnTo>
                    <a:pt x="169863" y="326231"/>
                  </a:lnTo>
                  <a:lnTo>
                    <a:pt x="169863" y="364331"/>
                  </a:lnTo>
                  <a:lnTo>
                    <a:pt x="199231" y="364331"/>
                  </a:lnTo>
                  <a:lnTo>
                    <a:pt x="199231" y="437356"/>
                  </a:lnTo>
                  <a:lnTo>
                    <a:pt x="19844" y="437356"/>
                  </a:lnTo>
                  <a:lnTo>
                    <a:pt x="19844" y="19050"/>
                  </a:lnTo>
                  <a:lnTo>
                    <a:pt x="219075" y="19050"/>
                  </a:lnTo>
                  <a:lnTo>
                    <a:pt x="219075" y="65881"/>
                  </a:lnTo>
                  <a:lnTo>
                    <a:pt x="199231" y="65881"/>
                  </a:lnTo>
                  <a:cubicBezTo>
                    <a:pt x="175583" y="65847"/>
                    <a:pt x="156048" y="84336"/>
                    <a:pt x="154781" y="107950"/>
                  </a:cubicBezTo>
                  <a:lnTo>
                    <a:pt x="154781" y="107950"/>
                  </a:lnTo>
                  <a:lnTo>
                    <a:pt x="154781" y="127794"/>
                  </a:lnTo>
                  <a:lnTo>
                    <a:pt x="303213" y="127794"/>
                  </a:lnTo>
                  <a:lnTo>
                    <a:pt x="303213" y="107950"/>
                  </a:lnTo>
                  <a:lnTo>
                    <a:pt x="303213" y="107950"/>
                  </a:lnTo>
                  <a:cubicBezTo>
                    <a:pt x="301946" y="84336"/>
                    <a:pt x="282411" y="65847"/>
                    <a:pt x="258763" y="65881"/>
                  </a:cubicBezTo>
                  <a:lnTo>
                    <a:pt x="238919" y="65881"/>
                  </a:lnTo>
                  <a:lnTo>
                    <a:pt x="238919" y="19050"/>
                  </a:lnTo>
                  <a:lnTo>
                    <a:pt x="438150" y="19050"/>
                  </a:lnTo>
                  <a:lnTo>
                    <a:pt x="438150" y="437356"/>
                  </a:lnTo>
                  <a:close/>
                  <a:moveTo>
                    <a:pt x="258763" y="84931"/>
                  </a:moveTo>
                  <a:cubicBezTo>
                    <a:pt x="271843" y="85049"/>
                    <a:pt x="282761" y="94945"/>
                    <a:pt x="284163" y="107950"/>
                  </a:cubicBezTo>
                  <a:lnTo>
                    <a:pt x="173831" y="107950"/>
                  </a:lnTo>
                  <a:cubicBezTo>
                    <a:pt x="175232" y="94945"/>
                    <a:pt x="186151" y="85049"/>
                    <a:pt x="199231" y="84931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  <p:sp>
          <p:nvSpPr>
            <p:cNvPr id="9" name="Freeform 228">
              <a:extLst>
                <a:ext uri="{FF2B5EF4-FFF2-40B4-BE49-F238E27FC236}">
                  <a16:creationId xmlns:a16="http://schemas.microsoft.com/office/drawing/2014/main" id="{DA1C732D-6ACB-5EE3-76E7-D9B08BF6A3EE}"/>
                </a:ext>
              </a:extLst>
            </p:cNvPr>
            <p:cNvSpPr/>
            <p:nvPr/>
          </p:nvSpPr>
          <p:spPr>
            <a:xfrm>
              <a:off x="2607282" y="6193363"/>
              <a:ext cx="22860" cy="60960"/>
            </a:xfrm>
            <a:custGeom>
              <a:avLst/>
              <a:gdLst>
                <a:gd name="connsiteX0" fmla="*/ 0 w 22860"/>
                <a:gd name="connsiteY0" fmla="*/ 0 h 60960"/>
                <a:gd name="connsiteX1" fmla="*/ 22860 w 22860"/>
                <a:gd name="connsiteY1" fmla="*/ 0 h 60960"/>
                <a:gd name="connsiteX2" fmla="*/ 22860 w 22860"/>
                <a:gd name="connsiteY2" fmla="*/ 60960 h 60960"/>
                <a:gd name="connsiteX3" fmla="*/ 0 w 22860"/>
                <a:gd name="connsiteY3" fmla="*/ 60960 h 60960"/>
                <a:gd name="connsiteX4" fmla="*/ 0 w 22860"/>
                <a:gd name="connsiteY4" fmla="*/ 0 h 60960"/>
                <a:gd name="connsiteX5" fmla="*/ 0 w 22860"/>
                <a:gd name="connsiteY5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" h="60960">
                  <a:moveTo>
                    <a:pt x="0" y="0"/>
                  </a:moveTo>
                  <a:lnTo>
                    <a:pt x="22860" y="0"/>
                  </a:lnTo>
                  <a:lnTo>
                    <a:pt x="22860" y="60960"/>
                  </a:lnTo>
                  <a:lnTo>
                    <a:pt x="0" y="609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  <p:sp>
          <p:nvSpPr>
            <p:cNvPr id="10" name="Freeform 229">
              <a:extLst>
                <a:ext uri="{FF2B5EF4-FFF2-40B4-BE49-F238E27FC236}">
                  <a16:creationId xmlns:a16="http://schemas.microsoft.com/office/drawing/2014/main" id="{0CE3D2E2-BBF8-76F8-F378-79C89C1CC77B}"/>
                </a:ext>
              </a:extLst>
            </p:cNvPr>
            <p:cNvSpPr/>
            <p:nvPr/>
          </p:nvSpPr>
          <p:spPr>
            <a:xfrm>
              <a:off x="2561562" y="6193363"/>
              <a:ext cx="22860" cy="30479"/>
            </a:xfrm>
            <a:custGeom>
              <a:avLst/>
              <a:gdLst>
                <a:gd name="connsiteX0" fmla="*/ 0 w 22860"/>
                <a:gd name="connsiteY0" fmla="*/ 0 h 30479"/>
                <a:gd name="connsiteX1" fmla="*/ 22860 w 22860"/>
                <a:gd name="connsiteY1" fmla="*/ 0 h 30479"/>
                <a:gd name="connsiteX2" fmla="*/ 22860 w 22860"/>
                <a:gd name="connsiteY2" fmla="*/ 30480 h 30479"/>
                <a:gd name="connsiteX3" fmla="*/ 0 w 22860"/>
                <a:gd name="connsiteY3" fmla="*/ 30480 h 30479"/>
                <a:gd name="connsiteX4" fmla="*/ 0 w 22860"/>
                <a:gd name="connsiteY4" fmla="*/ 0 h 30479"/>
                <a:gd name="connsiteX5" fmla="*/ 0 w 22860"/>
                <a:gd name="connsiteY5" fmla="*/ 0 h 3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" h="30479">
                  <a:moveTo>
                    <a:pt x="0" y="0"/>
                  </a:moveTo>
                  <a:lnTo>
                    <a:pt x="22860" y="0"/>
                  </a:lnTo>
                  <a:lnTo>
                    <a:pt x="22860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  <p:sp>
          <p:nvSpPr>
            <p:cNvPr id="11" name="Freeform 231">
              <a:extLst>
                <a:ext uri="{FF2B5EF4-FFF2-40B4-BE49-F238E27FC236}">
                  <a16:creationId xmlns:a16="http://schemas.microsoft.com/office/drawing/2014/main" id="{8EE850F2-469D-F958-6D5E-E9FD1E95091E}"/>
                </a:ext>
              </a:extLst>
            </p:cNvPr>
            <p:cNvSpPr/>
            <p:nvPr/>
          </p:nvSpPr>
          <p:spPr>
            <a:xfrm>
              <a:off x="2660623" y="6193363"/>
              <a:ext cx="15240" cy="30479"/>
            </a:xfrm>
            <a:custGeom>
              <a:avLst/>
              <a:gdLst>
                <a:gd name="connsiteX0" fmla="*/ 0 w 15240"/>
                <a:gd name="connsiteY0" fmla="*/ 0 h 30479"/>
                <a:gd name="connsiteX1" fmla="*/ 15240 w 15240"/>
                <a:gd name="connsiteY1" fmla="*/ 0 h 30479"/>
                <a:gd name="connsiteX2" fmla="*/ 15240 w 15240"/>
                <a:gd name="connsiteY2" fmla="*/ 30480 h 30479"/>
                <a:gd name="connsiteX3" fmla="*/ 0 w 15240"/>
                <a:gd name="connsiteY3" fmla="*/ 30480 h 30479"/>
                <a:gd name="connsiteX4" fmla="*/ 0 w 15240"/>
                <a:gd name="connsiteY4" fmla="*/ 0 h 30479"/>
                <a:gd name="connsiteX5" fmla="*/ 0 w 15240"/>
                <a:gd name="connsiteY5" fmla="*/ 0 h 3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" h="30479">
                  <a:moveTo>
                    <a:pt x="0" y="0"/>
                  </a:moveTo>
                  <a:lnTo>
                    <a:pt x="15240" y="0"/>
                  </a:lnTo>
                  <a:lnTo>
                    <a:pt x="15240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</p:grpSp>
      <p:grpSp>
        <p:nvGrpSpPr>
          <p:cNvPr id="12" name="Graphic 133">
            <a:extLst>
              <a:ext uri="{FF2B5EF4-FFF2-40B4-BE49-F238E27FC236}">
                <a16:creationId xmlns:a16="http://schemas.microsoft.com/office/drawing/2014/main" id="{048BE0E4-8CF0-1A35-8A04-9EF9FE84748C}"/>
              </a:ext>
            </a:extLst>
          </p:cNvPr>
          <p:cNvGrpSpPr/>
          <p:nvPr/>
        </p:nvGrpSpPr>
        <p:grpSpPr>
          <a:xfrm>
            <a:off x="664879" y="4226900"/>
            <a:ext cx="487241" cy="487241"/>
            <a:chOff x="2393923" y="6056203"/>
            <a:chExt cx="457200" cy="457200"/>
          </a:xfrm>
          <a:solidFill>
            <a:srgbClr val="093D91"/>
          </a:solidFill>
        </p:grpSpPr>
        <p:sp>
          <p:nvSpPr>
            <p:cNvPr id="13" name="Freeform 227">
              <a:extLst>
                <a:ext uri="{FF2B5EF4-FFF2-40B4-BE49-F238E27FC236}">
                  <a16:creationId xmlns:a16="http://schemas.microsoft.com/office/drawing/2014/main" id="{F9682910-09C5-6676-1FDD-BA672E7C8A78}"/>
                </a:ext>
              </a:extLst>
            </p:cNvPr>
            <p:cNvSpPr/>
            <p:nvPr/>
          </p:nvSpPr>
          <p:spPr>
            <a:xfrm>
              <a:off x="2393923" y="6056203"/>
              <a:ext cx="457200" cy="457200"/>
            </a:xfrm>
            <a:custGeom>
              <a:avLst/>
              <a:gdLst>
                <a:gd name="connsiteX0" fmla="*/ 0 w 457200"/>
                <a:gd name="connsiteY0" fmla="*/ 0 h 457200"/>
                <a:gd name="connsiteX1" fmla="*/ 0 w 457200"/>
                <a:gd name="connsiteY1" fmla="*/ 457200 h 457200"/>
                <a:gd name="connsiteX2" fmla="*/ 457200 w 457200"/>
                <a:gd name="connsiteY2" fmla="*/ 457200 h 457200"/>
                <a:gd name="connsiteX3" fmla="*/ 457200 w 457200"/>
                <a:gd name="connsiteY3" fmla="*/ 0 h 457200"/>
                <a:gd name="connsiteX4" fmla="*/ 219075 w 457200"/>
                <a:gd name="connsiteY4" fmla="*/ 437356 h 457200"/>
                <a:gd name="connsiteX5" fmla="*/ 219075 w 457200"/>
                <a:gd name="connsiteY5" fmla="*/ 364331 h 457200"/>
                <a:gd name="connsiteX6" fmla="*/ 238919 w 457200"/>
                <a:gd name="connsiteY6" fmla="*/ 364331 h 457200"/>
                <a:gd name="connsiteX7" fmla="*/ 238919 w 457200"/>
                <a:gd name="connsiteY7" fmla="*/ 437356 h 457200"/>
                <a:gd name="connsiteX8" fmla="*/ 361950 w 457200"/>
                <a:gd name="connsiteY8" fmla="*/ 289719 h 457200"/>
                <a:gd name="connsiteX9" fmla="*/ 361950 w 457200"/>
                <a:gd name="connsiteY9" fmla="*/ 306388 h 457200"/>
                <a:gd name="connsiteX10" fmla="*/ 95250 w 457200"/>
                <a:gd name="connsiteY10" fmla="*/ 306388 h 457200"/>
                <a:gd name="connsiteX11" fmla="*/ 95250 w 457200"/>
                <a:gd name="connsiteY11" fmla="*/ 289719 h 457200"/>
                <a:gd name="connsiteX12" fmla="*/ 361950 w 457200"/>
                <a:gd name="connsiteY12" fmla="*/ 289719 h 457200"/>
                <a:gd name="connsiteX13" fmla="*/ 287338 w 457200"/>
                <a:gd name="connsiteY13" fmla="*/ 270669 h 457200"/>
                <a:gd name="connsiteX14" fmla="*/ 298450 w 457200"/>
                <a:gd name="connsiteY14" fmla="*/ 256381 h 457200"/>
                <a:gd name="connsiteX15" fmla="*/ 362744 w 457200"/>
                <a:gd name="connsiteY15" fmla="*/ 256381 h 457200"/>
                <a:gd name="connsiteX16" fmla="*/ 362744 w 457200"/>
                <a:gd name="connsiteY16" fmla="*/ 270669 h 457200"/>
                <a:gd name="connsiteX17" fmla="*/ 188913 w 457200"/>
                <a:gd name="connsiteY17" fmla="*/ 326231 h 457200"/>
                <a:gd name="connsiteX18" fmla="*/ 269081 w 457200"/>
                <a:gd name="connsiteY18" fmla="*/ 326231 h 457200"/>
                <a:gd name="connsiteX19" fmla="*/ 269081 w 457200"/>
                <a:gd name="connsiteY19" fmla="*/ 344488 h 457200"/>
                <a:gd name="connsiteX20" fmla="*/ 188913 w 457200"/>
                <a:gd name="connsiteY20" fmla="*/ 344488 h 457200"/>
                <a:gd name="connsiteX21" fmla="*/ 188913 w 457200"/>
                <a:gd name="connsiteY21" fmla="*/ 326231 h 457200"/>
                <a:gd name="connsiteX22" fmla="*/ 438150 w 457200"/>
                <a:gd name="connsiteY22" fmla="*/ 437356 h 457200"/>
                <a:gd name="connsiteX23" fmla="*/ 258763 w 457200"/>
                <a:gd name="connsiteY23" fmla="*/ 437356 h 457200"/>
                <a:gd name="connsiteX24" fmla="*/ 258763 w 457200"/>
                <a:gd name="connsiteY24" fmla="*/ 364331 h 457200"/>
                <a:gd name="connsiteX25" fmla="*/ 288131 w 457200"/>
                <a:gd name="connsiteY25" fmla="*/ 364331 h 457200"/>
                <a:gd name="connsiteX26" fmla="*/ 288131 w 457200"/>
                <a:gd name="connsiteY26" fmla="*/ 326231 h 457200"/>
                <a:gd name="connsiteX27" fmla="*/ 381794 w 457200"/>
                <a:gd name="connsiteY27" fmla="*/ 326231 h 457200"/>
                <a:gd name="connsiteX28" fmla="*/ 381794 w 457200"/>
                <a:gd name="connsiteY28" fmla="*/ 289719 h 457200"/>
                <a:gd name="connsiteX29" fmla="*/ 382588 w 457200"/>
                <a:gd name="connsiteY29" fmla="*/ 289719 h 457200"/>
                <a:gd name="connsiteX30" fmla="*/ 382588 w 457200"/>
                <a:gd name="connsiteY30" fmla="*/ 236538 h 457200"/>
                <a:gd name="connsiteX31" fmla="*/ 293688 w 457200"/>
                <a:gd name="connsiteY31" fmla="*/ 236538 h 457200"/>
                <a:gd name="connsiteX32" fmla="*/ 266700 w 457200"/>
                <a:gd name="connsiteY32" fmla="*/ 270669 h 457200"/>
                <a:gd name="connsiteX33" fmla="*/ 76200 w 457200"/>
                <a:gd name="connsiteY33" fmla="*/ 270669 h 457200"/>
                <a:gd name="connsiteX34" fmla="*/ 76200 w 457200"/>
                <a:gd name="connsiteY34" fmla="*/ 326231 h 457200"/>
                <a:gd name="connsiteX35" fmla="*/ 169863 w 457200"/>
                <a:gd name="connsiteY35" fmla="*/ 326231 h 457200"/>
                <a:gd name="connsiteX36" fmla="*/ 169863 w 457200"/>
                <a:gd name="connsiteY36" fmla="*/ 364331 h 457200"/>
                <a:gd name="connsiteX37" fmla="*/ 199231 w 457200"/>
                <a:gd name="connsiteY37" fmla="*/ 364331 h 457200"/>
                <a:gd name="connsiteX38" fmla="*/ 199231 w 457200"/>
                <a:gd name="connsiteY38" fmla="*/ 437356 h 457200"/>
                <a:gd name="connsiteX39" fmla="*/ 19844 w 457200"/>
                <a:gd name="connsiteY39" fmla="*/ 437356 h 457200"/>
                <a:gd name="connsiteX40" fmla="*/ 19844 w 457200"/>
                <a:gd name="connsiteY40" fmla="*/ 19050 h 457200"/>
                <a:gd name="connsiteX41" fmla="*/ 219075 w 457200"/>
                <a:gd name="connsiteY41" fmla="*/ 19050 h 457200"/>
                <a:gd name="connsiteX42" fmla="*/ 219075 w 457200"/>
                <a:gd name="connsiteY42" fmla="*/ 65881 h 457200"/>
                <a:gd name="connsiteX43" fmla="*/ 199231 w 457200"/>
                <a:gd name="connsiteY43" fmla="*/ 65881 h 457200"/>
                <a:gd name="connsiteX44" fmla="*/ 154781 w 457200"/>
                <a:gd name="connsiteY44" fmla="*/ 107950 h 457200"/>
                <a:gd name="connsiteX45" fmla="*/ 154781 w 457200"/>
                <a:gd name="connsiteY45" fmla="*/ 107950 h 457200"/>
                <a:gd name="connsiteX46" fmla="*/ 154781 w 457200"/>
                <a:gd name="connsiteY46" fmla="*/ 127794 h 457200"/>
                <a:gd name="connsiteX47" fmla="*/ 303213 w 457200"/>
                <a:gd name="connsiteY47" fmla="*/ 127794 h 457200"/>
                <a:gd name="connsiteX48" fmla="*/ 303213 w 457200"/>
                <a:gd name="connsiteY48" fmla="*/ 107950 h 457200"/>
                <a:gd name="connsiteX49" fmla="*/ 303213 w 457200"/>
                <a:gd name="connsiteY49" fmla="*/ 107950 h 457200"/>
                <a:gd name="connsiteX50" fmla="*/ 258763 w 457200"/>
                <a:gd name="connsiteY50" fmla="*/ 65881 h 457200"/>
                <a:gd name="connsiteX51" fmla="*/ 238919 w 457200"/>
                <a:gd name="connsiteY51" fmla="*/ 65881 h 457200"/>
                <a:gd name="connsiteX52" fmla="*/ 238919 w 457200"/>
                <a:gd name="connsiteY52" fmla="*/ 19050 h 457200"/>
                <a:gd name="connsiteX53" fmla="*/ 438150 w 457200"/>
                <a:gd name="connsiteY53" fmla="*/ 19050 h 457200"/>
                <a:gd name="connsiteX54" fmla="*/ 438150 w 457200"/>
                <a:gd name="connsiteY54" fmla="*/ 437356 h 457200"/>
                <a:gd name="connsiteX55" fmla="*/ 258763 w 457200"/>
                <a:gd name="connsiteY55" fmla="*/ 84931 h 457200"/>
                <a:gd name="connsiteX56" fmla="*/ 284163 w 457200"/>
                <a:gd name="connsiteY56" fmla="*/ 107950 h 457200"/>
                <a:gd name="connsiteX57" fmla="*/ 173831 w 457200"/>
                <a:gd name="connsiteY57" fmla="*/ 107950 h 457200"/>
                <a:gd name="connsiteX58" fmla="*/ 199231 w 457200"/>
                <a:gd name="connsiteY58" fmla="*/ 84931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57200" h="457200">
                  <a:moveTo>
                    <a:pt x="0" y="0"/>
                  </a:moveTo>
                  <a:lnTo>
                    <a:pt x="0" y="457200"/>
                  </a:lnTo>
                  <a:lnTo>
                    <a:pt x="457200" y="457200"/>
                  </a:lnTo>
                  <a:lnTo>
                    <a:pt x="457200" y="0"/>
                  </a:lnTo>
                  <a:close/>
                  <a:moveTo>
                    <a:pt x="219075" y="437356"/>
                  </a:moveTo>
                  <a:lnTo>
                    <a:pt x="219075" y="364331"/>
                  </a:lnTo>
                  <a:lnTo>
                    <a:pt x="238919" y="364331"/>
                  </a:lnTo>
                  <a:lnTo>
                    <a:pt x="238919" y="437356"/>
                  </a:lnTo>
                  <a:close/>
                  <a:moveTo>
                    <a:pt x="361950" y="289719"/>
                  </a:moveTo>
                  <a:lnTo>
                    <a:pt x="361950" y="306388"/>
                  </a:lnTo>
                  <a:lnTo>
                    <a:pt x="95250" y="306388"/>
                  </a:lnTo>
                  <a:lnTo>
                    <a:pt x="95250" y="289719"/>
                  </a:lnTo>
                  <a:lnTo>
                    <a:pt x="361950" y="289719"/>
                  </a:lnTo>
                  <a:close/>
                  <a:moveTo>
                    <a:pt x="287338" y="270669"/>
                  </a:moveTo>
                  <a:cubicBezTo>
                    <a:pt x="289590" y="264936"/>
                    <a:pt x="293448" y="259975"/>
                    <a:pt x="298450" y="256381"/>
                  </a:cubicBezTo>
                  <a:lnTo>
                    <a:pt x="362744" y="256381"/>
                  </a:lnTo>
                  <a:lnTo>
                    <a:pt x="362744" y="270669"/>
                  </a:lnTo>
                  <a:close/>
                  <a:moveTo>
                    <a:pt x="188913" y="326231"/>
                  </a:moveTo>
                  <a:lnTo>
                    <a:pt x="269081" y="326231"/>
                  </a:lnTo>
                  <a:lnTo>
                    <a:pt x="269081" y="344488"/>
                  </a:lnTo>
                  <a:lnTo>
                    <a:pt x="188913" y="344488"/>
                  </a:lnTo>
                  <a:lnTo>
                    <a:pt x="188913" y="326231"/>
                  </a:lnTo>
                  <a:close/>
                  <a:moveTo>
                    <a:pt x="438150" y="437356"/>
                  </a:moveTo>
                  <a:lnTo>
                    <a:pt x="258763" y="437356"/>
                  </a:lnTo>
                  <a:lnTo>
                    <a:pt x="258763" y="364331"/>
                  </a:lnTo>
                  <a:lnTo>
                    <a:pt x="288131" y="364331"/>
                  </a:lnTo>
                  <a:lnTo>
                    <a:pt x="288131" y="326231"/>
                  </a:lnTo>
                  <a:lnTo>
                    <a:pt x="381794" y="326231"/>
                  </a:lnTo>
                  <a:lnTo>
                    <a:pt x="381794" y="289719"/>
                  </a:lnTo>
                  <a:lnTo>
                    <a:pt x="382588" y="289719"/>
                  </a:lnTo>
                  <a:lnTo>
                    <a:pt x="382588" y="236538"/>
                  </a:lnTo>
                  <a:lnTo>
                    <a:pt x="293688" y="236538"/>
                  </a:lnTo>
                  <a:cubicBezTo>
                    <a:pt x="280150" y="243441"/>
                    <a:pt x="270295" y="255904"/>
                    <a:pt x="266700" y="270669"/>
                  </a:cubicBezTo>
                  <a:lnTo>
                    <a:pt x="76200" y="270669"/>
                  </a:lnTo>
                  <a:lnTo>
                    <a:pt x="76200" y="326231"/>
                  </a:lnTo>
                  <a:lnTo>
                    <a:pt x="169863" y="326231"/>
                  </a:lnTo>
                  <a:lnTo>
                    <a:pt x="169863" y="364331"/>
                  </a:lnTo>
                  <a:lnTo>
                    <a:pt x="199231" y="364331"/>
                  </a:lnTo>
                  <a:lnTo>
                    <a:pt x="199231" y="437356"/>
                  </a:lnTo>
                  <a:lnTo>
                    <a:pt x="19844" y="437356"/>
                  </a:lnTo>
                  <a:lnTo>
                    <a:pt x="19844" y="19050"/>
                  </a:lnTo>
                  <a:lnTo>
                    <a:pt x="219075" y="19050"/>
                  </a:lnTo>
                  <a:lnTo>
                    <a:pt x="219075" y="65881"/>
                  </a:lnTo>
                  <a:lnTo>
                    <a:pt x="199231" y="65881"/>
                  </a:lnTo>
                  <a:cubicBezTo>
                    <a:pt x="175583" y="65847"/>
                    <a:pt x="156048" y="84336"/>
                    <a:pt x="154781" y="107950"/>
                  </a:cubicBezTo>
                  <a:lnTo>
                    <a:pt x="154781" y="107950"/>
                  </a:lnTo>
                  <a:lnTo>
                    <a:pt x="154781" y="127794"/>
                  </a:lnTo>
                  <a:lnTo>
                    <a:pt x="303213" y="127794"/>
                  </a:lnTo>
                  <a:lnTo>
                    <a:pt x="303213" y="107950"/>
                  </a:lnTo>
                  <a:lnTo>
                    <a:pt x="303213" y="107950"/>
                  </a:lnTo>
                  <a:cubicBezTo>
                    <a:pt x="301946" y="84336"/>
                    <a:pt x="282411" y="65847"/>
                    <a:pt x="258763" y="65881"/>
                  </a:cubicBezTo>
                  <a:lnTo>
                    <a:pt x="238919" y="65881"/>
                  </a:lnTo>
                  <a:lnTo>
                    <a:pt x="238919" y="19050"/>
                  </a:lnTo>
                  <a:lnTo>
                    <a:pt x="438150" y="19050"/>
                  </a:lnTo>
                  <a:lnTo>
                    <a:pt x="438150" y="437356"/>
                  </a:lnTo>
                  <a:close/>
                  <a:moveTo>
                    <a:pt x="258763" y="84931"/>
                  </a:moveTo>
                  <a:cubicBezTo>
                    <a:pt x="271843" y="85049"/>
                    <a:pt x="282761" y="94945"/>
                    <a:pt x="284163" y="107950"/>
                  </a:cubicBezTo>
                  <a:lnTo>
                    <a:pt x="173831" y="107950"/>
                  </a:lnTo>
                  <a:cubicBezTo>
                    <a:pt x="175232" y="94945"/>
                    <a:pt x="186151" y="85049"/>
                    <a:pt x="199231" y="84931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  <p:sp>
          <p:nvSpPr>
            <p:cNvPr id="14" name="Freeform 228">
              <a:extLst>
                <a:ext uri="{FF2B5EF4-FFF2-40B4-BE49-F238E27FC236}">
                  <a16:creationId xmlns:a16="http://schemas.microsoft.com/office/drawing/2014/main" id="{D4C7D520-8702-4C47-A5FD-88BEBE9621E3}"/>
                </a:ext>
              </a:extLst>
            </p:cNvPr>
            <p:cNvSpPr/>
            <p:nvPr/>
          </p:nvSpPr>
          <p:spPr>
            <a:xfrm>
              <a:off x="2607282" y="6193363"/>
              <a:ext cx="22860" cy="60960"/>
            </a:xfrm>
            <a:custGeom>
              <a:avLst/>
              <a:gdLst>
                <a:gd name="connsiteX0" fmla="*/ 0 w 22860"/>
                <a:gd name="connsiteY0" fmla="*/ 0 h 60960"/>
                <a:gd name="connsiteX1" fmla="*/ 22860 w 22860"/>
                <a:gd name="connsiteY1" fmla="*/ 0 h 60960"/>
                <a:gd name="connsiteX2" fmla="*/ 22860 w 22860"/>
                <a:gd name="connsiteY2" fmla="*/ 60960 h 60960"/>
                <a:gd name="connsiteX3" fmla="*/ 0 w 22860"/>
                <a:gd name="connsiteY3" fmla="*/ 60960 h 60960"/>
                <a:gd name="connsiteX4" fmla="*/ 0 w 22860"/>
                <a:gd name="connsiteY4" fmla="*/ 0 h 60960"/>
                <a:gd name="connsiteX5" fmla="*/ 0 w 22860"/>
                <a:gd name="connsiteY5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" h="60960">
                  <a:moveTo>
                    <a:pt x="0" y="0"/>
                  </a:moveTo>
                  <a:lnTo>
                    <a:pt x="22860" y="0"/>
                  </a:lnTo>
                  <a:lnTo>
                    <a:pt x="22860" y="60960"/>
                  </a:lnTo>
                  <a:lnTo>
                    <a:pt x="0" y="609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  <p:sp>
          <p:nvSpPr>
            <p:cNvPr id="15" name="Freeform 229">
              <a:extLst>
                <a:ext uri="{FF2B5EF4-FFF2-40B4-BE49-F238E27FC236}">
                  <a16:creationId xmlns:a16="http://schemas.microsoft.com/office/drawing/2014/main" id="{2FAC5429-8471-DDC5-78D1-0340515B6C68}"/>
                </a:ext>
              </a:extLst>
            </p:cNvPr>
            <p:cNvSpPr/>
            <p:nvPr/>
          </p:nvSpPr>
          <p:spPr>
            <a:xfrm>
              <a:off x="2561562" y="6193363"/>
              <a:ext cx="22860" cy="30479"/>
            </a:xfrm>
            <a:custGeom>
              <a:avLst/>
              <a:gdLst>
                <a:gd name="connsiteX0" fmla="*/ 0 w 22860"/>
                <a:gd name="connsiteY0" fmla="*/ 0 h 30479"/>
                <a:gd name="connsiteX1" fmla="*/ 22860 w 22860"/>
                <a:gd name="connsiteY1" fmla="*/ 0 h 30479"/>
                <a:gd name="connsiteX2" fmla="*/ 22860 w 22860"/>
                <a:gd name="connsiteY2" fmla="*/ 30480 h 30479"/>
                <a:gd name="connsiteX3" fmla="*/ 0 w 22860"/>
                <a:gd name="connsiteY3" fmla="*/ 30480 h 30479"/>
                <a:gd name="connsiteX4" fmla="*/ 0 w 22860"/>
                <a:gd name="connsiteY4" fmla="*/ 0 h 30479"/>
                <a:gd name="connsiteX5" fmla="*/ 0 w 22860"/>
                <a:gd name="connsiteY5" fmla="*/ 0 h 3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" h="30479">
                  <a:moveTo>
                    <a:pt x="0" y="0"/>
                  </a:moveTo>
                  <a:lnTo>
                    <a:pt x="22860" y="0"/>
                  </a:lnTo>
                  <a:lnTo>
                    <a:pt x="22860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  <p:sp>
          <p:nvSpPr>
            <p:cNvPr id="16" name="Freeform 231">
              <a:extLst>
                <a:ext uri="{FF2B5EF4-FFF2-40B4-BE49-F238E27FC236}">
                  <a16:creationId xmlns:a16="http://schemas.microsoft.com/office/drawing/2014/main" id="{F933C62D-AFA4-75F4-A306-F2E78A8A31A5}"/>
                </a:ext>
              </a:extLst>
            </p:cNvPr>
            <p:cNvSpPr/>
            <p:nvPr/>
          </p:nvSpPr>
          <p:spPr>
            <a:xfrm>
              <a:off x="2660623" y="6193363"/>
              <a:ext cx="15240" cy="30479"/>
            </a:xfrm>
            <a:custGeom>
              <a:avLst/>
              <a:gdLst>
                <a:gd name="connsiteX0" fmla="*/ 0 w 15240"/>
                <a:gd name="connsiteY0" fmla="*/ 0 h 30479"/>
                <a:gd name="connsiteX1" fmla="*/ 15240 w 15240"/>
                <a:gd name="connsiteY1" fmla="*/ 0 h 30479"/>
                <a:gd name="connsiteX2" fmla="*/ 15240 w 15240"/>
                <a:gd name="connsiteY2" fmla="*/ 30480 h 30479"/>
                <a:gd name="connsiteX3" fmla="*/ 0 w 15240"/>
                <a:gd name="connsiteY3" fmla="*/ 30480 h 30479"/>
                <a:gd name="connsiteX4" fmla="*/ 0 w 15240"/>
                <a:gd name="connsiteY4" fmla="*/ 0 h 30479"/>
                <a:gd name="connsiteX5" fmla="*/ 0 w 15240"/>
                <a:gd name="connsiteY5" fmla="*/ 0 h 3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" h="30479">
                  <a:moveTo>
                    <a:pt x="0" y="0"/>
                  </a:moveTo>
                  <a:lnTo>
                    <a:pt x="15240" y="0"/>
                  </a:lnTo>
                  <a:lnTo>
                    <a:pt x="15240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7537"/>
              <a:endParaRPr lang="en-GB" sz="526" b="1" dirty="0">
                <a:solidFill>
                  <a:srgbClr val="4285F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04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>
          <a:extLst>
            <a:ext uri="{FF2B5EF4-FFF2-40B4-BE49-F238E27FC236}">
              <a16:creationId xmlns:a16="http://schemas.microsoft.com/office/drawing/2014/main" id="{105AEA63-3EF6-CFE2-06F4-2E7D520A1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C4D9B10-66DE-B29B-1CBB-2E09A9101F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051" y="873961"/>
            <a:ext cx="4452326" cy="3441175"/>
          </a:xfrm>
          <a:prstGeom prst="rect">
            <a:avLst/>
          </a:prstGeom>
        </p:spPr>
      </p:pic>
      <p:graphicFrame>
        <p:nvGraphicFramePr>
          <p:cNvPr id="38" name="think-cell data - do not delete" hidden="1">
            <a:extLst>
              <a:ext uri="{FF2B5EF4-FFF2-40B4-BE49-F238E27FC236}">
                <a16:creationId xmlns:a16="http://schemas.microsoft.com/office/drawing/2014/main" id="{15A17510-0B24-1278-DB81-F82FA2218AA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5" imgH="396" progId="TCLayout.ActiveDocument.1">
                  <p:embed/>
                </p:oleObj>
              </mc:Choice>
              <mc:Fallback>
                <p:oleObj name="think-cell Slide" r:id="rId6" imgW="395" imgH="396" progId="TCLayout.ActiveDocument.1">
                  <p:embed/>
                  <p:pic>
                    <p:nvPicPr>
                      <p:cNvPr id="3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A17510-0B24-1278-DB81-F82FA2218A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2" name="Google Shape;862;g2e945761aac_0_277">
            <a:extLst>
              <a:ext uri="{FF2B5EF4-FFF2-40B4-BE49-F238E27FC236}">
                <a16:creationId xmlns:a16="http://schemas.microsoft.com/office/drawing/2014/main" id="{0D98AA51-88A3-7756-DD55-4F50EC261F95}"/>
              </a:ext>
            </a:extLst>
          </p:cNvPr>
          <p:cNvSpPr txBox="1"/>
          <p:nvPr/>
        </p:nvSpPr>
        <p:spPr>
          <a:xfrm>
            <a:off x="8440286" y="4728006"/>
            <a:ext cx="5220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l-GR" sz="1000">
                <a:latin typeface="Helvetica Neue"/>
                <a:ea typeface="Helvetica Neue"/>
                <a:cs typeface="Helvetica Neue"/>
                <a:sym typeface="Helvetica Neue"/>
              </a:rPr>
              <a:pPr/>
              <a:t>4</a:t>
            </a:fld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3" name="Google Shape;863;g2e945761aac_0_277">
            <a:extLst>
              <a:ext uri="{FF2B5EF4-FFF2-40B4-BE49-F238E27FC236}">
                <a16:creationId xmlns:a16="http://schemas.microsoft.com/office/drawing/2014/main" id="{C40EA20F-F2C6-CC20-C0D5-F6E82B8C285E}"/>
              </a:ext>
            </a:extLst>
          </p:cNvPr>
          <p:cNvSpPr/>
          <p:nvPr/>
        </p:nvSpPr>
        <p:spPr>
          <a:xfrm>
            <a:off x="439051" y="178006"/>
            <a:ext cx="8554500" cy="518400"/>
          </a:xfrm>
          <a:prstGeom prst="rect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l-GR" sz="1810" b="1" dirty="0">
                <a:solidFill>
                  <a:schemeClr val="lt1"/>
                </a:solidFill>
              </a:rPr>
              <a:t>Απογευματινά χειρουργεία</a:t>
            </a:r>
          </a:p>
          <a:p>
            <a:pPr>
              <a:buClr>
                <a:schemeClr val="dk1"/>
              </a:buClr>
              <a:buSzPts val="1100"/>
            </a:pPr>
            <a:r>
              <a:rPr lang="el-GR" sz="1300" i="1" dirty="0">
                <a:solidFill>
                  <a:srgbClr val="FFFFFF"/>
                </a:solidFill>
              </a:rPr>
              <a:t>Κυρια αποτελέσματα υλοποίησης της μεταρρύθμισης των Απογευματινών Χειρουργίων </a:t>
            </a:r>
            <a:endParaRPr lang="en-GB" sz="1300" i="1" dirty="0">
              <a:solidFill>
                <a:srgbClr val="FFFFFF"/>
              </a:solidFill>
            </a:endParaRPr>
          </a:p>
        </p:txBody>
      </p:sp>
      <p:sp>
        <p:nvSpPr>
          <p:cNvPr id="2" name="Google Shape;165;g2e945761aac_0_331">
            <a:extLst>
              <a:ext uri="{FF2B5EF4-FFF2-40B4-BE49-F238E27FC236}">
                <a16:creationId xmlns:a16="http://schemas.microsoft.com/office/drawing/2014/main" id="{1998A0CD-C174-A88B-1253-2F78213490B4}"/>
              </a:ext>
            </a:extLst>
          </p:cNvPr>
          <p:cNvSpPr/>
          <p:nvPr/>
        </p:nvSpPr>
        <p:spPr>
          <a:xfrm>
            <a:off x="-2003" y="0"/>
            <a:ext cx="144000" cy="2382000"/>
          </a:xfrm>
          <a:prstGeom prst="rect">
            <a:avLst/>
          </a:prstGeom>
          <a:solidFill>
            <a:srgbClr val="0134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l-GR" sz="1400" b="0" i="0" u="none" strike="noStrike" cap="none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" name="Google Shape;166;g2e945761aac_0_331">
            <a:extLst>
              <a:ext uri="{FF2B5EF4-FFF2-40B4-BE49-F238E27FC236}">
                <a16:creationId xmlns:a16="http://schemas.microsoft.com/office/drawing/2014/main" id="{40220F74-0465-B519-7000-F7DB4959F97A}"/>
              </a:ext>
            </a:extLst>
          </p:cNvPr>
          <p:cNvSpPr/>
          <p:nvPr/>
        </p:nvSpPr>
        <p:spPr>
          <a:xfrm>
            <a:off x="-2003" y="2382000"/>
            <a:ext cx="144000" cy="2766000"/>
          </a:xfrm>
          <a:prstGeom prst="rect">
            <a:avLst/>
          </a:prstGeom>
          <a:solidFill>
            <a:srgbClr val="D3E5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8" name="Picture 7" descr="A blue and yellow flag with a circle of stars&#10;&#10;AI-generated content may be incorrect.">
            <a:extLst>
              <a:ext uri="{FF2B5EF4-FFF2-40B4-BE49-F238E27FC236}">
                <a16:creationId xmlns:a16="http://schemas.microsoft.com/office/drawing/2014/main" id="{5131A891-DF3F-198E-8E29-745EEB3FB7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14" b="-1266"/>
          <a:stretch>
            <a:fillRect/>
          </a:stretch>
        </p:blipFill>
        <p:spPr>
          <a:xfrm>
            <a:off x="324531" y="4653629"/>
            <a:ext cx="2825069" cy="4898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ED0F3A-7C9B-C07F-BA4B-7E069754B7D6}"/>
              </a:ext>
            </a:extLst>
          </p:cNvPr>
          <p:cNvSpPr txBox="1"/>
          <p:nvPr/>
        </p:nvSpPr>
        <p:spPr>
          <a:xfrm>
            <a:off x="6360056" y="2191037"/>
            <a:ext cx="2384474" cy="18466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l-GR" sz="1200">
                <a:solidFill>
                  <a:schemeClr val="tx1"/>
                </a:solidFill>
              </a:rPr>
              <a:t>μείωση του </a:t>
            </a:r>
            <a:r>
              <a:rPr lang="el-GR" sz="1200" err="1">
                <a:solidFill>
                  <a:schemeClr val="tx1"/>
                </a:solidFill>
              </a:rPr>
              <a:t>backlog</a:t>
            </a:r>
            <a:r>
              <a:rPr lang="el-GR" sz="1200">
                <a:solidFill>
                  <a:schemeClr val="tx1"/>
                </a:solidFill>
              </a:rPr>
              <a:t> (&gt;4 μηνών)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DB69E-1A01-EF20-534D-0497EB114D4E}"/>
              </a:ext>
            </a:extLst>
          </p:cNvPr>
          <p:cNvSpPr txBox="1"/>
          <p:nvPr/>
        </p:nvSpPr>
        <p:spPr>
          <a:xfrm>
            <a:off x="5139519" y="966956"/>
            <a:ext cx="1082623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2400" b="1" dirty="0">
                <a:solidFill>
                  <a:srgbClr val="013476"/>
                </a:solidFill>
              </a:rPr>
              <a:t>26</a:t>
            </a:r>
            <a:r>
              <a:rPr lang="en-US" sz="2400" b="1" dirty="0">
                <a:solidFill>
                  <a:srgbClr val="013476"/>
                </a:solidFill>
              </a:rPr>
              <a:t>.</a:t>
            </a:r>
            <a:r>
              <a:rPr lang="el-GR" sz="2400" b="1" dirty="0">
                <a:solidFill>
                  <a:srgbClr val="013476"/>
                </a:solidFill>
              </a:rPr>
              <a:t>845</a:t>
            </a:r>
            <a:endParaRPr lang="en-GB" sz="2400" b="1" dirty="0">
              <a:solidFill>
                <a:srgbClr val="01347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6348F5-DDC4-BB85-D6A0-EED2C10C095A}"/>
              </a:ext>
            </a:extLst>
          </p:cNvPr>
          <p:cNvSpPr txBox="1"/>
          <p:nvPr/>
        </p:nvSpPr>
        <p:spPr>
          <a:xfrm>
            <a:off x="6360056" y="966956"/>
            <a:ext cx="2712518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l-GR" sz="1200" dirty="0">
                <a:solidFill>
                  <a:schemeClr val="tx1"/>
                </a:solidFill>
              </a:rPr>
              <a:t>χειρουργικές επεμβάσεις</a:t>
            </a:r>
          </a:p>
          <a:p>
            <a:r>
              <a:rPr lang="el-GR" sz="1200" dirty="0">
                <a:solidFill>
                  <a:schemeClr val="tx1"/>
                </a:solidFill>
              </a:rPr>
              <a:t>(10.790&gt;4μηνών, 16.055&gt;8μηνών)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E76FE-D1A0-6F41-D9DF-9D1C90F88762}"/>
              </a:ext>
            </a:extLst>
          </p:cNvPr>
          <p:cNvSpPr txBox="1"/>
          <p:nvPr/>
        </p:nvSpPr>
        <p:spPr>
          <a:xfrm>
            <a:off x="5139519" y="1549962"/>
            <a:ext cx="1082623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2400" b="1" dirty="0">
                <a:solidFill>
                  <a:srgbClr val="0B49AD"/>
                </a:solidFill>
              </a:rPr>
              <a:t>66.570</a:t>
            </a:r>
            <a:endParaRPr lang="en-GB" sz="2400" b="1" dirty="0">
              <a:solidFill>
                <a:srgbClr val="0B49A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FA131-17A3-5910-9AC8-C1DFBD201871}"/>
              </a:ext>
            </a:extLst>
          </p:cNvPr>
          <p:cNvSpPr txBox="1"/>
          <p:nvPr/>
        </p:nvSpPr>
        <p:spPr>
          <a:xfrm>
            <a:off x="6360056" y="1549962"/>
            <a:ext cx="2384474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l-GR" sz="1200" dirty="0">
                <a:solidFill>
                  <a:schemeClr val="tx1"/>
                </a:solidFill>
              </a:rPr>
              <a:t>vouchers προς πολίτες για άμεση και δωρεάν επιλογή παρόχου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C0639B-B595-8BCF-4798-DDAC0AF2B31C}"/>
              </a:ext>
            </a:extLst>
          </p:cNvPr>
          <p:cNvSpPr txBox="1"/>
          <p:nvPr/>
        </p:nvSpPr>
        <p:spPr>
          <a:xfrm>
            <a:off x="5139519" y="2098704"/>
            <a:ext cx="108262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2400" b="1" dirty="0">
                <a:solidFill>
                  <a:srgbClr val="3477B2"/>
                </a:solidFill>
              </a:rPr>
              <a:t>98%</a:t>
            </a:r>
            <a:endParaRPr lang="en-GB" sz="2400" b="1" dirty="0">
              <a:solidFill>
                <a:srgbClr val="3477B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1C30B9-6729-8004-0A3C-0F047B0C0FE5}"/>
              </a:ext>
            </a:extLst>
          </p:cNvPr>
          <p:cNvSpPr txBox="1"/>
          <p:nvPr/>
        </p:nvSpPr>
        <p:spPr>
          <a:xfrm>
            <a:off x="6360056" y="2631926"/>
            <a:ext cx="241573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l-GR" sz="1200" dirty="0">
                <a:solidFill>
                  <a:schemeClr val="tx1"/>
                </a:solidFill>
              </a:rPr>
              <a:t>έως τον Αύγουστο, 2026, χωρίς επιβάρυνση των ασθενών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CD0A5B-B05C-7954-6E13-596D0CC5CCB7}"/>
              </a:ext>
            </a:extLst>
          </p:cNvPr>
          <p:cNvSpPr txBox="1"/>
          <p:nvPr/>
        </p:nvSpPr>
        <p:spPr>
          <a:xfrm>
            <a:off x="5139519" y="2631926"/>
            <a:ext cx="108262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2400" b="1" dirty="0">
                <a:solidFill>
                  <a:srgbClr val="B4C7E7"/>
                </a:solidFill>
              </a:rPr>
              <a:t>4</a:t>
            </a:r>
            <a:r>
              <a:rPr lang="en-US" sz="2400" b="1" dirty="0">
                <a:solidFill>
                  <a:srgbClr val="B4C7E7"/>
                </a:solidFill>
              </a:rPr>
              <a:t>1</a:t>
            </a:r>
            <a:r>
              <a:rPr lang="el-GR" sz="2400" b="1" dirty="0">
                <a:solidFill>
                  <a:srgbClr val="B4C7E7"/>
                </a:solidFill>
              </a:rPr>
              <a:t> </a:t>
            </a:r>
            <a:r>
              <a:rPr lang="el-GR" sz="1050" b="1" dirty="0">
                <a:solidFill>
                  <a:srgbClr val="B4C7E7"/>
                </a:solidFill>
              </a:rPr>
              <a:t> </a:t>
            </a:r>
            <a:r>
              <a:rPr lang="el-GR" sz="2400" b="1" dirty="0">
                <a:solidFill>
                  <a:srgbClr val="B4C7E7"/>
                </a:solidFill>
              </a:rPr>
              <a:t>εκ.</a:t>
            </a:r>
            <a:r>
              <a:rPr lang="el-GR" sz="1050" b="1" dirty="0">
                <a:solidFill>
                  <a:srgbClr val="B4C7E7"/>
                </a:solidFill>
              </a:rPr>
              <a:t> </a:t>
            </a:r>
            <a:r>
              <a:rPr lang="el-GR" sz="2400" b="1" dirty="0">
                <a:solidFill>
                  <a:srgbClr val="B4C7E7"/>
                </a:solidFill>
              </a:rPr>
              <a:t>€</a:t>
            </a:r>
            <a:endParaRPr lang="en-GB" sz="2400" b="1" dirty="0">
              <a:solidFill>
                <a:srgbClr val="B4C7E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DBEDE-1D07-9A56-6CAE-7534515E6868}"/>
              </a:ext>
            </a:extLst>
          </p:cNvPr>
          <p:cNvSpPr txBox="1"/>
          <p:nvPr/>
        </p:nvSpPr>
        <p:spPr>
          <a:xfrm>
            <a:off x="5139519" y="3257481"/>
            <a:ext cx="378170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l-GR" sz="1200" b="1" i="1" dirty="0">
                <a:solidFill>
                  <a:schemeClr val="tx1"/>
                </a:solidFill>
              </a:rPr>
              <a:t>Κατανομή απογευματινών χειρουργείων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B8125C-F34B-EF6C-39B5-9271FA5E8D84}"/>
              </a:ext>
            </a:extLst>
          </p:cNvPr>
          <p:cNvSpPr txBox="1"/>
          <p:nvPr/>
        </p:nvSpPr>
        <p:spPr>
          <a:xfrm>
            <a:off x="5234746" y="3599991"/>
            <a:ext cx="1713599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l-GR" sz="1100" i="1" dirty="0">
                <a:solidFill>
                  <a:schemeClr val="tx1"/>
                </a:solidFill>
              </a:rPr>
              <a:t>Ιδιωτικές Δομές 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AF7074B9-C75D-5F30-4E89-86D06A8B3261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7659061"/>
              </p:ext>
            </p:extLst>
          </p:nvPr>
        </p:nvGraphicFramePr>
        <p:xfrm>
          <a:off x="5587125" y="3543764"/>
          <a:ext cx="2024919" cy="1280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A1B4245D-B874-BAB4-29C2-3F6D75958BF7}"/>
              </a:ext>
            </a:extLst>
          </p:cNvPr>
          <p:cNvSpPr txBox="1"/>
          <p:nvPr/>
        </p:nvSpPr>
        <p:spPr>
          <a:xfrm>
            <a:off x="7425833" y="4428621"/>
            <a:ext cx="1713599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r>
              <a:rPr lang="el-GR" sz="1100" i="1" dirty="0">
                <a:solidFill>
                  <a:schemeClr val="tx1"/>
                </a:solidFill>
              </a:rPr>
              <a:t>Δημόσιες Δομές </a:t>
            </a:r>
          </a:p>
        </p:txBody>
      </p:sp>
    </p:spTree>
    <p:extLst>
      <p:ext uri="{BB962C8B-B14F-4D97-AF65-F5344CB8AC3E}">
        <p14:creationId xmlns:p14="http://schemas.microsoft.com/office/powerpoint/2010/main" val="945623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g27e3714c212_8_0"/>
          <p:cNvGrpSpPr/>
          <p:nvPr/>
        </p:nvGrpSpPr>
        <p:grpSpPr>
          <a:xfrm>
            <a:off x="0" y="0"/>
            <a:ext cx="9144000" cy="5143501"/>
            <a:chOff x="0" y="0"/>
            <a:chExt cx="12192000" cy="6858001"/>
          </a:xfrm>
        </p:grpSpPr>
        <p:pic>
          <p:nvPicPr>
            <p:cNvPr id="602" name="Google Shape;602;g27e3714c212_8_0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Google Shape;603;g27e3714c212_8_0"/>
            <p:cNvSpPr/>
            <p:nvPr/>
          </p:nvSpPr>
          <p:spPr>
            <a:xfrm>
              <a:off x="1063358" y="5513438"/>
              <a:ext cx="3126000" cy="3024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013476"/>
            </a:solidFill>
            <a:ln>
              <a:noFill/>
            </a:ln>
          </p:spPr>
          <p:txBody>
            <a:bodyPr spcFirstLastPara="1" wrap="square" lIns="83381" tIns="11888" rIns="83381" bIns="1188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l-GR" sz="825" b="0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Υπουργείο Υγείας</a:t>
              </a:r>
              <a:endParaRPr sz="105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04" name="Google Shape;604;g27e3714c212_8_0"/>
            <p:cNvSpPr/>
            <p:nvPr/>
          </p:nvSpPr>
          <p:spPr>
            <a:xfrm>
              <a:off x="1063358" y="5311876"/>
              <a:ext cx="3126000" cy="3024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013476"/>
            </a:solidFill>
            <a:ln>
              <a:noFill/>
            </a:ln>
          </p:spPr>
          <p:txBody>
            <a:bodyPr spcFirstLastPara="1" wrap="square" lIns="83381" tIns="11888" rIns="83381" bIns="1188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l-GR" sz="825" b="1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ΕΛΛΗΝΙΚΗ ΔΗΜΟΚΡΑΤΙΑ</a:t>
              </a:r>
              <a:endParaRPr sz="105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al8YZ5Z44XRvdLtd7CIvw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89256c7-9946-44df-b379-51beb93fd2d9}" enabled="1" method="Privilege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Microsoft Office PowerPoint</Application>
  <PresentationFormat>On-screen Show (16:9)</PresentationFormat>
  <Paragraphs>63</Paragraphs>
  <Slides>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Georgia</vt:lpstr>
      <vt:lpstr>Arial</vt:lpstr>
      <vt:lpstr>Helvetica Neue</vt:lpstr>
      <vt:lpstr>Calibri</vt:lpstr>
      <vt:lpstr>Roboto</vt:lpstr>
      <vt:lpstr>Simple Light</vt:lpstr>
      <vt:lpstr>4_Simple Light</vt:lpstr>
      <vt:lpstr>1_Simple Light</vt:lpstr>
      <vt:lpstr>5_Simple Light</vt:lpstr>
      <vt:lpstr>6_Simple Light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modified xsi:type="dcterms:W3CDTF">2026-06-28T05:55:28Z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1840fb-8939-4796-95d0-bc833736564d_Enabled">
    <vt:lpwstr>true</vt:lpwstr>
  </property>
  <property fmtid="{D5CDD505-2E9C-101B-9397-08002B2CF9AE}" pid="3" name="MSIP_Label_2e1840fb-8939-4796-95d0-bc833736564d_SetDate">
    <vt:lpwstr>2026-06-28T05:31:22Z</vt:lpwstr>
  </property>
  <property fmtid="{D5CDD505-2E9C-101B-9397-08002B2CF9AE}" pid="4" name="MSIP_Label_2e1840fb-8939-4796-95d0-bc833736564d_Method">
    <vt:lpwstr>Standard</vt:lpwstr>
  </property>
  <property fmtid="{D5CDD505-2E9C-101B-9397-08002B2CF9AE}" pid="5" name="MSIP_Label_2e1840fb-8939-4796-95d0-bc833736564d_Name">
    <vt:lpwstr>Confidential - Open Access</vt:lpwstr>
  </property>
  <property fmtid="{D5CDD505-2E9C-101B-9397-08002B2CF9AE}" pid="6" name="MSIP_Label_2e1840fb-8939-4796-95d0-bc833736564d_SiteId">
    <vt:lpwstr>513294a0-3e20-41b2-a970-6d30bf1546fa</vt:lpwstr>
  </property>
  <property fmtid="{D5CDD505-2E9C-101B-9397-08002B2CF9AE}" pid="7" name="MSIP_Label_2e1840fb-8939-4796-95d0-bc833736564d_ActionId">
    <vt:lpwstr>8b207b6b-250f-4fe8-8083-e9ebf7e278b9</vt:lpwstr>
  </property>
  <property fmtid="{D5CDD505-2E9C-101B-9397-08002B2CF9AE}" pid="8" name="MSIP_Label_2e1840fb-8939-4796-95d0-bc833736564d_ContentBits">
    <vt:lpwstr>0</vt:lpwstr>
  </property>
  <property fmtid="{D5CDD505-2E9C-101B-9397-08002B2CF9AE}" pid="9" name="MSIP_Label_2e1840fb-8939-4796-95d0-bc833736564d_Tag">
    <vt:lpwstr>10, 3, 0, 1</vt:lpwstr>
  </property>
</Properties>
</file>